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docProps/app.xml" ContentType="application/vnd.openxmlformats-officedocument.extended-properties+xml"/>
  <Override PartName="/docProps/core.xml" ContentType="application/vnd.openxmlformats-package.core-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notesMasterIdLst>
    <p:notesMasterId r:id="rId17"/>
  </p:notesMasterIdLst>
  <p:sldIdLst>
    <p:sldId id="256" r:id="rId6"/>
    <p:sldId id="257" r:id="rId7"/>
    <p:sldId id="258" r:id="rId8"/>
    <p:sldId id="259" r:id="rId9"/>
    <p:sldId id="260" r:id="rId10"/>
    <p:sldId id="261" r:id="rId11"/>
    <p:sldId id="262" r:id="rId12"/>
    <p:sldId id="263" r:id="rId13"/>
    <p:sldId id="264" r:id="rId14"/>
  </p:sldIdLst>
  <p:sldSz cx="18288000" cy="10287000"/>
  <p:notesSz cx="6858000" cy="9144000"/>
  <p:embeddedFontLst>
    <p:embeddedFont>
      <p:font typeface="Poppins 1 Semi-Bold" charset="1" panose="00000700000000000000"/>
      <p:regular r:id="rId15"/>
    </p:embeddedFont>
    <p:embeddedFont>
      <p:font typeface="Oswald" charset="1" panose="00000500000000000000"/>
      <p:regular r:id="rId16"/>
    </p:embeddedFont>
    <p:embeddedFont>
      <p:font typeface="Poppins 1 Medium" charset="1" panose="00000600000000000000"/>
      <p:regular r:id="rId20"/>
    </p:embeddedFont>
    <p:embeddedFont>
      <p:font typeface="Poppins 1" charset="1" panose="00000500000000000000"/>
      <p:regular r:id="rId21"/>
    </p:embeddedFont>
    <p:embeddedFont>
      <p:font typeface="Poppins 2" charset="1" panose="00000500000000000000"/>
      <p:regular r:id="rId22"/>
    </p:embeddedFont>
    <p:embeddedFont>
      <p:font typeface="Poppins 1 Light" charset="1" panose="00000400000000000000"/>
      <p:regular r:id="rId2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theme" Target="theme/theme2.xml"/><Relationship Id="rId26" Type="http://schemas.openxmlformats.org/officeDocument/2006/relationships/notesSlide" Target="notesSlides/notesSlide4.xml"/><Relationship Id="rId8" Type="http://schemas.openxmlformats.org/officeDocument/2006/relationships/slide" Target="slides/slide3.xml"/><Relationship Id="rId21" Type="http://schemas.openxmlformats.org/officeDocument/2006/relationships/font" Target="fonts/font21.fntdata"/><Relationship Id="rId3" Type="http://schemas.openxmlformats.org/officeDocument/2006/relationships/viewProps" Target="viewProps.xml"/><Relationship Id="rId12" Type="http://schemas.openxmlformats.org/officeDocument/2006/relationships/slide" Target="slides/slide7.xml"/><Relationship Id="rId17" Type="http://schemas.openxmlformats.org/officeDocument/2006/relationships/notesMaster" Target="notesMasters/notesMaster1.xml"/><Relationship Id="rId25" Type="http://schemas.openxmlformats.org/officeDocument/2006/relationships/notesSlide" Target="notesSlides/notesSlide3.xml"/><Relationship Id="rId7" Type="http://schemas.openxmlformats.org/officeDocument/2006/relationships/slide" Target="slides/slide2.xml"/><Relationship Id="rId16" Type="http://schemas.openxmlformats.org/officeDocument/2006/relationships/font" Target="fonts/font16.fntdata"/><Relationship Id="rId2" Type="http://schemas.openxmlformats.org/officeDocument/2006/relationships/presProps" Target="presProps.xml"/><Relationship Id="rId20" Type="http://schemas.openxmlformats.org/officeDocument/2006/relationships/font" Target="fonts/font20.fntdata"/><Relationship Id="rId29" Type="http://schemas.openxmlformats.org/officeDocument/2006/relationships/customXml" Target="../customXml/item1.xml"/><Relationship Id="rId1" Type="http://schemas.openxmlformats.org/officeDocument/2006/relationships/slideMaster" Target="slideMasters/slideMaster1.xml"/><Relationship Id="rId11" Type="http://schemas.openxmlformats.org/officeDocument/2006/relationships/slide" Target="slides/slide6.xml"/><Relationship Id="rId24" Type="http://schemas.openxmlformats.org/officeDocument/2006/relationships/font" Target="fonts/font24.fntdata"/><Relationship Id="rId6" Type="http://schemas.openxmlformats.org/officeDocument/2006/relationships/slide" Target="slides/slide1.xml"/><Relationship Id="rId15" Type="http://schemas.openxmlformats.org/officeDocument/2006/relationships/font" Target="fonts/font15.fntdata"/><Relationship Id="rId23" Type="http://schemas.openxmlformats.org/officeDocument/2006/relationships/notesSlide" Target="notesSlides/notesSlide2.xml"/><Relationship Id="rId28" Type="http://schemas.openxmlformats.org/officeDocument/2006/relationships/notesSlide" Target="notesSlides/notesSlide6.xml"/><Relationship Id="rId5"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notesSlide" Target="notesSlides/notesSlide1.xml"/><Relationship Id="rId14" Type="http://schemas.openxmlformats.org/officeDocument/2006/relationships/slide" Target="slides/slide9.xml"/><Relationship Id="rId22" Type="http://schemas.openxmlformats.org/officeDocument/2006/relationships/font" Target="fonts/font22.fntdata"/><Relationship Id="rId27" Type="http://schemas.openxmlformats.org/officeDocument/2006/relationships/notesSlide" Target="notesSlides/notesSlide5.xml"/><Relationship Id="rId4" Type="http://schemas.openxmlformats.org/officeDocument/2006/relationships/theme" Target="theme/theme1.xml"/><Relationship Id="rId9" Type="http://schemas.openxmlformats.org/officeDocument/2006/relationships/slide" Target="slides/slide4.xml"/><Relationship Id="rId30" Type="http://schemas.openxmlformats.org/officeDocument/2006/relationships/customXml" Target="../customXml/item2.xml"/></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B7268E1E-0E44-426D-905E-8AD9B19D2182}" type="datetimeFigureOut">
              <a:rPr lang="cs-CZ" smtClean="0"/>
              <a:t>1.7.2013</a:t>
            </a:fld>
            <a:endParaRPr lang="cs-CZ"/>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fld id="{871B2431-D351-4C6E-A3CF-9DFAC0E3E050}" type="slidenum">
              <a:rPr lang="cs-CZ" smtClean="0"/>
              <a:t>‹#›</a:t>
            </a:fld>
            <a:endParaRPr lang="cs-CZ"/>
          </a:p>
        </p:txBody>
      </p:sp>
    </p:spTree>
    <p:extLst>
      <p:ext uri="{BB962C8B-B14F-4D97-AF65-F5344CB8AC3E}">
        <p14:creationId xmlns:p14="http://schemas.microsoft.com/office/powerpoint/2010/main" val="1798889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p="http://schemas.openxmlformats.org/presentationml/2006/main">
  <p:cSld>
    <p:spTree xmlns:a="http://schemas.openxmlformats.org/drawingml/2006/main"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OUTREACH:</a:t>
            </a:r>
          </a:p>
          <a:p>
            <a:r>
              <a:rPr lang="en-US"/>
              <a:t>Small dips, but that is neither surprising nor alarming. Things fluctuate. We also reduced our total number of posts in August to alleviate workload leading up to and during vacations.</a:t>
            </a:r>
          </a:p>
          <a:p>
            <a:r>
              <a:rPr lang="en-US"/>
              <a:t/>
            </a:r>
          </a:p>
          <a:p>
            <a:r>
              <a:rPr lang="en-US"/>
              <a:t>And while you see a small decline here, our video views have been doing well. In this time period, we had over 21 hours of views...the bulk coming from the FB Live we did on financial scams with U.S. Bank!</a:t>
            </a:r>
          </a:p>
          <a:p>
            <a:r>
              <a:rPr lang="en-US"/>
              <a:t/>
            </a:r>
          </a:p>
          <a:p>
            <a:r>
              <a:rPr lang="en-US"/>
              <a:t>We also gained 34 net followers (# of followers minus any un-follows) which is an increase of about 10%. </a:t>
            </a:r>
          </a:p>
          <a:p>
            <a:r>
              <a:rPr lang="en-US"/>
              <a:t/>
            </a:r>
          </a:p>
          <a:p>
            <a:r>
              <a:rPr lang="en-US"/>
              <a:t>OUTCOMES:</a:t>
            </a:r>
          </a:p>
          <a:p>
            <a:r>
              <a:rPr lang="en-US"/>
              <a:t>Coaching Sessions and Credit Report Reviews have been updated to reflect our YTD progress. </a:t>
            </a:r>
          </a:p>
          <a:p>
            <a:r>
              <a:rPr lang="en-US"/>
              <a:t/>
            </a:r>
          </a:p>
          <a:p>
            <a:r>
              <a:rPr lang="en-US"/>
              <a:t>Class pull-through rate: This is now updated to reflect our incredible attendance in July. Our pull-through rate for July alone was 45.8%!! We firmly believe the personal phone calls that volunteers made are a critical factor in this success. We'll be doing the same thing for our October classes.</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notes>
</file>

<file path=ppt/notesSlides/notesSlide2.xml><?xml version="1.0" encoding="utf-8"?>
<p:notes xmlns:p="http://schemas.openxmlformats.org/presentationml/2006/main">
  <p:cSld>
    <p:spTree xmlns:a="http://schemas.openxmlformats.org/drawingml/2006/main"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We mentioned this capacity building grant in July...we just got notified that we received it! This $5K will go towards helping us build out our client portal.</a:t>
            </a:r>
          </a:p>
          <a:p>
            <a:r>
              <a:rPr lang="en-US"/>
              <a:t/>
            </a:r>
          </a:p>
          <a:p>
            <a:r>
              <a:rPr lang="en-US"/>
              <a:t>Also wanted to mentioned our earned income partnership with Carly and the Mechanical Contractor's Association - our services are in progress; we just did a class for them in July that received excellent feedback!</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notes>
</file>

<file path=ppt/notesSlides/notesSlide3.xml><?xml version="1.0" encoding="utf-8"?>
<p:notes xmlns:p="http://schemas.openxmlformats.org/presentationml/2006/main">
  <p:cSld>
    <p:spTree xmlns:a="http://schemas.openxmlformats.org/drawingml/2006/main"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We'll talk more about this JSMF grant request in the updates section!</a:t>
            </a:r>
          </a:p>
          <a:p>
            <a:r>
              <a:rPr lang="en-US"/>
              <a:t/>
            </a:r>
          </a:p>
          <a:p>
            <a:r>
              <a:rPr lang="en-US"/>
              <a:t>Looking ahead to Q4, these are the applications we plan to submit. Deaconess will be for $20K, Midland States would be for $10-15K, the other two are TBD on amounts.</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notes>
</file>

<file path=ppt/notesSlides/notesSlide4.xml><?xml version="1.0" encoding="utf-8"?>
<p:notes xmlns:p="http://schemas.openxmlformats.org/presentationml/2006/main">
  <p:cSld>
    <p:spTree xmlns:a="http://schemas.openxmlformats.org/drawingml/2006/main"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notes>
</file>

<file path=ppt/notesSlides/notesSlide5.xml><?xml version="1.0" encoding="utf-8"?>
<p:notes xmlns:p="http://schemas.openxmlformats.org/presentationml/2006/main">
  <p:cSld>
    <p:spTree xmlns:a="http://schemas.openxmlformats.org/drawingml/2006/main"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[[don't feel the need to read through each piece...if there's something you'd like to draw special attention to, go ahead; otherwise, Julianna and Kathy can answer any questions the committee has]]</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notes>
</file>

<file path=ppt/notesSlides/notesSlide6.xml><?xml version="1.0" encoding="utf-8"?>
<p:notes xmlns:p="http://schemas.openxmlformats.org/presentationml/2006/main">
  <p:cSld>
    <p:spTree xmlns:a="http://schemas.openxmlformats.org/drawingml/2006/main"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Julianna and Kathy will cover this slide.</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 Id="rId8" Target="../media/image7.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5.png" Type="http://schemas.openxmlformats.org/officeDocument/2006/relationships/image"/><Relationship Id="rId11" Target="../media/image6.svg" Type="http://schemas.openxmlformats.org/officeDocument/2006/relationships/image"/><Relationship Id="rId2" Target="../media/image8.png" Type="http://schemas.openxmlformats.org/officeDocument/2006/relationships/image"/><Relationship Id="rId3" Target="../media/image9.svg" Type="http://schemas.openxmlformats.org/officeDocument/2006/relationships/image"/><Relationship Id="rId4" Target="../media/image10.png" Type="http://schemas.openxmlformats.org/officeDocument/2006/relationships/image"/><Relationship Id="rId5" Target="../media/image11.svg" Type="http://schemas.openxmlformats.org/officeDocument/2006/relationships/image"/><Relationship Id="rId6" Target="../media/image1.png" Type="http://schemas.openxmlformats.org/officeDocument/2006/relationships/image"/><Relationship Id="rId7" Target="../media/image2.svg" Type="http://schemas.openxmlformats.org/officeDocument/2006/relationships/image"/><Relationship Id="rId8" Target="../media/image3.png" Type="http://schemas.openxmlformats.org/officeDocument/2006/relationships/image"/><Relationship Id="rId9" Target="../media/image4.sv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13.svg" Type="http://schemas.openxmlformats.org/officeDocument/2006/relationships/image"/><Relationship Id="rId2" Target="../notesSlides/notesSlide1.xml" Type="http://schemas.openxmlformats.org/officeDocument/2006/relationships/notesSlide"/><Relationship Id="rId3" Target="../media/image1.png" Type="http://schemas.openxmlformats.org/officeDocument/2006/relationships/image"/><Relationship Id="rId4" Target="../media/image2.svg" Type="http://schemas.openxmlformats.org/officeDocument/2006/relationships/image"/><Relationship Id="rId5" Target="../media/image3.png" Type="http://schemas.openxmlformats.org/officeDocument/2006/relationships/image"/><Relationship Id="rId6" Target="../media/image4.svg" Type="http://schemas.openxmlformats.org/officeDocument/2006/relationships/image"/><Relationship Id="rId7" Target="../media/image5.png" Type="http://schemas.openxmlformats.org/officeDocument/2006/relationships/image"/><Relationship Id="rId8" Target="../media/image6.svg" Type="http://schemas.openxmlformats.org/officeDocument/2006/relationships/image"/><Relationship Id="rId9" Target="../media/image12.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5.png" Type="http://schemas.openxmlformats.org/officeDocument/2006/relationships/image"/><Relationship Id="rId11" Target="../media/image6.svg" Type="http://schemas.openxmlformats.org/officeDocument/2006/relationships/image"/><Relationship Id="rId2" Target="../media/image8.png" Type="http://schemas.openxmlformats.org/officeDocument/2006/relationships/image"/><Relationship Id="rId3" Target="../media/image9.svg" Type="http://schemas.openxmlformats.org/officeDocument/2006/relationships/image"/><Relationship Id="rId4" Target="../media/image10.png" Type="http://schemas.openxmlformats.org/officeDocument/2006/relationships/image"/><Relationship Id="rId5" Target="../media/image11.svg" Type="http://schemas.openxmlformats.org/officeDocument/2006/relationships/image"/><Relationship Id="rId6" Target="../media/image1.png" Type="http://schemas.openxmlformats.org/officeDocument/2006/relationships/image"/><Relationship Id="rId7" Target="../media/image2.svg" Type="http://schemas.openxmlformats.org/officeDocument/2006/relationships/image"/><Relationship Id="rId8" Target="../media/image3.png" Type="http://schemas.openxmlformats.org/officeDocument/2006/relationships/image"/><Relationship Id="rId9" Target="../media/image4.sv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15.svg" Type="http://schemas.openxmlformats.org/officeDocument/2006/relationships/image"/><Relationship Id="rId11" Target="../media/image12.png" Type="http://schemas.openxmlformats.org/officeDocument/2006/relationships/image"/><Relationship Id="rId12" Target="../media/image13.svg" Type="http://schemas.openxmlformats.org/officeDocument/2006/relationships/image"/><Relationship Id="rId2" Target="../notesSlides/notesSlide2.xml" Type="http://schemas.openxmlformats.org/officeDocument/2006/relationships/notesSlide"/><Relationship Id="rId3" Target="../media/image1.png" Type="http://schemas.openxmlformats.org/officeDocument/2006/relationships/image"/><Relationship Id="rId4" Target="../media/image2.svg" Type="http://schemas.openxmlformats.org/officeDocument/2006/relationships/image"/><Relationship Id="rId5" Target="../media/image3.png" Type="http://schemas.openxmlformats.org/officeDocument/2006/relationships/image"/><Relationship Id="rId6" Target="../media/image4.svg" Type="http://schemas.openxmlformats.org/officeDocument/2006/relationships/image"/><Relationship Id="rId7" Target="../media/image5.png" Type="http://schemas.openxmlformats.org/officeDocument/2006/relationships/image"/><Relationship Id="rId8" Target="../media/image6.svg" Type="http://schemas.openxmlformats.org/officeDocument/2006/relationships/image"/><Relationship Id="rId9" Target="../media/image14.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15.svg" Type="http://schemas.openxmlformats.org/officeDocument/2006/relationships/image"/><Relationship Id="rId11" Target="../media/image12.png" Type="http://schemas.openxmlformats.org/officeDocument/2006/relationships/image"/><Relationship Id="rId12" Target="../media/image13.svg" Type="http://schemas.openxmlformats.org/officeDocument/2006/relationships/image"/><Relationship Id="rId2" Target="../notesSlides/notesSlide3.xml" Type="http://schemas.openxmlformats.org/officeDocument/2006/relationships/notesSlide"/><Relationship Id="rId3" Target="../media/image1.png" Type="http://schemas.openxmlformats.org/officeDocument/2006/relationships/image"/><Relationship Id="rId4" Target="../media/image2.svg" Type="http://schemas.openxmlformats.org/officeDocument/2006/relationships/image"/><Relationship Id="rId5" Target="../media/image3.png" Type="http://schemas.openxmlformats.org/officeDocument/2006/relationships/image"/><Relationship Id="rId6" Target="../media/image4.svg" Type="http://schemas.openxmlformats.org/officeDocument/2006/relationships/image"/><Relationship Id="rId7" Target="../media/image5.png" Type="http://schemas.openxmlformats.org/officeDocument/2006/relationships/image"/><Relationship Id="rId8" Target="../media/image6.svg" Type="http://schemas.openxmlformats.org/officeDocument/2006/relationships/image"/><Relationship Id="rId9" Target="../media/image14.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4.svg" Type="http://schemas.openxmlformats.org/officeDocument/2006/relationships/image"/><Relationship Id="rId11" Target="../media/image5.png" Type="http://schemas.openxmlformats.org/officeDocument/2006/relationships/image"/><Relationship Id="rId12" Target="../media/image6.svg" Type="http://schemas.openxmlformats.org/officeDocument/2006/relationships/image"/><Relationship Id="rId2" Target="../notesSlides/notesSlide4.xml" Type="http://schemas.openxmlformats.org/officeDocument/2006/relationships/notesSlide"/><Relationship Id="rId3" Target="../media/image8.png" Type="http://schemas.openxmlformats.org/officeDocument/2006/relationships/image"/><Relationship Id="rId4" Target="../media/image9.svg" Type="http://schemas.openxmlformats.org/officeDocument/2006/relationships/image"/><Relationship Id="rId5" Target="../media/image10.png" Type="http://schemas.openxmlformats.org/officeDocument/2006/relationships/image"/><Relationship Id="rId6" Target="../media/image11.svg" Type="http://schemas.openxmlformats.org/officeDocument/2006/relationships/image"/><Relationship Id="rId7" Target="../media/image1.png" Type="http://schemas.openxmlformats.org/officeDocument/2006/relationships/image"/><Relationship Id="rId8" Target="../media/image2.svg" Type="http://schemas.openxmlformats.org/officeDocument/2006/relationships/image"/><Relationship Id="rId9" Target="../media/image3.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5.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6.xml" Type="http://schemas.openxmlformats.org/officeDocument/2006/relationships/notesSlide"/></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CCD8E4"/>
        </a:solidFill>
      </p:bgPr>
    </p:bg>
    <p:spTree>
      <p:nvGrpSpPr>
        <p:cNvPr id="1" name=""/>
        <p:cNvGrpSpPr/>
        <p:nvPr/>
      </p:nvGrpSpPr>
      <p:grpSpPr>
        <a:xfrm>
          <a:off x="0" y="0"/>
          <a:ext cx="0" cy="0"/>
          <a:chOff x="0" y="0"/>
          <a:chExt cx="0" cy="0"/>
        </a:xfrm>
      </p:grpSpPr>
      <p:grpSp>
        <p:nvGrpSpPr>
          <p:cNvPr name="Group 2" id="2"/>
          <p:cNvGrpSpPr/>
          <p:nvPr/>
        </p:nvGrpSpPr>
        <p:grpSpPr>
          <a:xfrm rot="0">
            <a:off x="3270560" y="970213"/>
            <a:ext cx="11530906" cy="1041805"/>
            <a:chOff x="0" y="0"/>
            <a:chExt cx="17327581" cy="1565529"/>
          </a:xfrm>
        </p:grpSpPr>
        <p:sp>
          <p:nvSpPr>
            <p:cNvPr name="Freeform 3" id="3"/>
            <p:cNvSpPr/>
            <p:nvPr/>
          </p:nvSpPr>
          <p:spPr>
            <a:xfrm flipH="false" flipV="false" rot="0">
              <a:off x="31750" y="31750"/>
              <a:ext cx="17264081" cy="1502029"/>
            </a:xfrm>
            <a:custGeom>
              <a:avLst/>
              <a:gdLst/>
              <a:ahLst/>
              <a:cxnLst/>
              <a:rect r="r" b="b" t="t" l="l"/>
              <a:pathLst>
                <a:path h="1502029" w="17264081">
                  <a:moveTo>
                    <a:pt x="17171372" y="1502029"/>
                  </a:moveTo>
                  <a:lnTo>
                    <a:pt x="92710" y="1502029"/>
                  </a:lnTo>
                  <a:cubicBezTo>
                    <a:pt x="41910" y="1502029"/>
                    <a:pt x="0" y="1460119"/>
                    <a:pt x="0" y="1409319"/>
                  </a:cubicBezTo>
                  <a:lnTo>
                    <a:pt x="0" y="92710"/>
                  </a:lnTo>
                  <a:cubicBezTo>
                    <a:pt x="0" y="41910"/>
                    <a:pt x="41910" y="0"/>
                    <a:pt x="92710" y="0"/>
                  </a:cubicBezTo>
                  <a:lnTo>
                    <a:pt x="17170101" y="0"/>
                  </a:lnTo>
                  <a:cubicBezTo>
                    <a:pt x="17220901" y="0"/>
                    <a:pt x="17262811" y="41910"/>
                    <a:pt x="17262811" y="92710"/>
                  </a:cubicBezTo>
                  <a:lnTo>
                    <a:pt x="17262811" y="1408049"/>
                  </a:lnTo>
                  <a:cubicBezTo>
                    <a:pt x="17264081" y="1460119"/>
                    <a:pt x="17222172" y="1502029"/>
                    <a:pt x="17171372" y="1502029"/>
                  </a:cubicBezTo>
                  <a:close/>
                </a:path>
              </a:pathLst>
            </a:custGeom>
            <a:solidFill>
              <a:srgbClr val="D9D9D9"/>
            </a:solidFill>
          </p:spPr>
        </p:sp>
        <p:sp>
          <p:nvSpPr>
            <p:cNvPr name="Freeform 4" id="4"/>
            <p:cNvSpPr/>
            <p:nvPr/>
          </p:nvSpPr>
          <p:spPr>
            <a:xfrm flipH="false" flipV="false" rot="0">
              <a:off x="0" y="0"/>
              <a:ext cx="17327581" cy="1565529"/>
            </a:xfrm>
            <a:custGeom>
              <a:avLst/>
              <a:gdLst/>
              <a:ahLst/>
              <a:cxnLst/>
              <a:rect r="r" b="b" t="t" l="l"/>
              <a:pathLst>
                <a:path h="1565529" w="17327581">
                  <a:moveTo>
                    <a:pt x="17203122" y="59690"/>
                  </a:moveTo>
                  <a:cubicBezTo>
                    <a:pt x="17238681" y="59690"/>
                    <a:pt x="17267892" y="88900"/>
                    <a:pt x="17267892" y="124460"/>
                  </a:cubicBezTo>
                  <a:lnTo>
                    <a:pt x="17267892" y="1441069"/>
                  </a:lnTo>
                  <a:cubicBezTo>
                    <a:pt x="17267892" y="1476629"/>
                    <a:pt x="17238681" y="1505839"/>
                    <a:pt x="17203122" y="1505839"/>
                  </a:cubicBezTo>
                  <a:lnTo>
                    <a:pt x="124460" y="1505839"/>
                  </a:lnTo>
                  <a:cubicBezTo>
                    <a:pt x="88900" y="1505839"/>
                    <a:pt x="59690" y="1476629"/>
                    <a:pt x="59690" y="1441069"/>
                  </a:cubicBezTo>
                  <a:lnTo>
                    <a:pt x="59690" y="124460"/>
                  </a:lnTo>
                  <a:cubicBezTo>
                    <a:pt x="59690" y="88900"/>
                    <a:pt x="88900" y="59690"/>
                    <a:pt x="124460" y="59690"/>
                  </a:cubicBezTo>
                  <a:lnTo>
                    <a:pt x="17203122" y="59690"/>
                  </a:lnTo>
                  <a:moveTo>
                    <a:pt x="17203122" y="0"/>
                  </a:moveTo>
                  <a:lnTo>
                    <a:pt x="124460" y="0"/>
                  </a:lnTo>
                  <a:cubicBezTo>
                    <a:pt x="55880" y="0"/>
                    <a:pt x="0" y="55880"/>
                    <a:pt x="0" y="124460"/>
                  </a:cubicBezTo>
                  <a:lnTo>
                    <a:pt x="0" y="1441069"/>
                  </a:lnTo>
                  <a:cubicBezTo>
                    <a:pt x="0" y="1509649"/>
                    <a:pt x="55880" y="1565529"/>
                    <a:pt x="124460" y="1565529"/>
                  </a:cubicBezTo>
                  <a:lnTo>
                    <a:pt x="17203122" y="1565529"/>
                  </a:lnTo>
                  <a:cubicBezTo>
                    <a:pt x="17271701" y="1565529"/>
                    <a:pt x="17327581" y="1509649"/>
                    <a:pt x="17327581" y="1441069"/>
                  </a:cubicBezTo>
                  <a:lnTo>
                    <a:pt x="17327581" y="124460"/>
                  </a:lnTo>
                  <a:cubicBezTo>
                    <a:pt x="17327581" y="55880"/>
                    <a:pt x="17271701" y="0"/>
                    <a:pt x="17203122" y="0"/>
                  </a:cubicBezTo>
                  <a:close/>
                </a:path>
              </a:pathLst>
            </a:custGeom>
            <a:solidFill>
              <a:srgbClr val="191919"/>
            </a:solidFill>
          </p:spPr>
        </p:sp>
      </p:grpSp>
      <p:grpSp>
        <p:nvGrpSpPr>
          <p:cNvPr name="Group 5" id="5"/>
          <p:cNvGrpSpPr/>
          <p:nvPr/>
        </p:nvGrpSpPr>
        <p:grpSpPr>
          <a:xfrm rot="0">
            <a:off x="3270560" y="1753532"/>
            <a:ext cx="11530906" cy="7563256"/>
            <a:chOff x="0" y="0"/>
            <a:chExt cx="17327581" cy="11365362"/>
          </a:xfrm>
        </p:grpSpPr>
        <p:sp>
          <p:nvSpPr>
            <p:cNvPr name="Freeform 6" id="6"/>
            <p:cNvSpPr/>
            <p:nvPr/>
          </p:nvSpPr>
          <p:spPr>
            <a:xfrm flipH="false" flipV="false" rot="0">
              <a:off x="31750" y="31750"/>
              <a:ext cx="17264081" cy="11301862"/>
            </a:xfrm>
            <a:custGeom>
              <a:avLst/>
              <a:gdLst/>
              <a:ahLst/>
              <a:cxnLst/>
              <a:rect r="r" b="b" t="t" l="l"/>
              <a:pathLst>
                <a:path h="11301862" w="17264081">
                  <a:moveTo>
                    <a:pt x="17171372" y="11301862"/>
                  </a:moveTo>
                  <a:lnTo>
                    <a:pt x="92710" y="11301862"/>
                  </a:lnTo>
                  <a:cubicBezTo>
                    <a:pt x="41910" y="11301862"/>
                    <a:pt x="0" y="11259952"/>
                    <a:pt x="0" y="11209152"/>
                  </a:cubicBezTo>
                  <a:lnTo>
                    <a:pt x="0" y="92710"/>
                  </a:lnTo>
                  <a:cubicBezTo>
                    <a:pt x="0" y="41910"/>
                    <a:pt x="41910" y="0"/>
                    <a:pt x="92710" y="0"/>
                  </a:cubicBezTo>
                  <a:lnTo>
                    <a:pt x="17170101" y="0"/>
                  </a:lnTo>
                  <a:cubicBezTo>
                    <a:pt x="17220901" y="0"/>
                    <a:pt x="17262811" y="41910"/>
                    <a:pt x="17262811" y="92710"/>
                  </a:cubicBezTo>
                  <a:lnTo>
                    <a:pt x="17262811" y="11207883"/>
                  </a:lnTo>
                  <a:cubicBezTo>
                    <a:pt x="17264081" y="11259952"/>
                    <a:pt x="17222172" y="11301862"/>
                    <a:pt x="17171372" y="11301862"/>
                  </a:cubicBezTo>
                  <a:close/>
                </a:path>
              </a:pathLst>
            </a:custGeom>
            <a:solidFill>
              <a:srgbClr val="FFFFFF"/>
            </a:solidFill>
          </p:spPr>
        </p:sp>
        <p:sp>
          <p:nvSpPr>
            <p:cNvPr name="Freeform 7" id="7"/>
            <p:cNvSpPr/>
            <p:nvPr/>
          </p:nvSpPr>
          <p:spPr>
            <a:xfrm flipH="false" flipV="false" rot="0">
              <a:off x="0" y="0"/>
              <a:ext cx="17327581" cy="11365363"/>
            </a:xfrm>
            <a:custGeom>
              <a:avLst/>
              <a:gdLst/>
              <a:ahLst/>
              <a:cxnLst/>
              <a:rect r="r" b="b" t="t" l="l"/>
              <a:pathLst>
                <a:path h="11365363" w="17327581">
                  <a:moveTo>
                    <a:pt x="17203122" y="59690"/>
                  </a:moveTo>
                  <a:cubicBezTo>
                    <a:pt x="17238681" y="59690"/>
                    <a:pt x="17267892" y="88900"/>
                    <a:pt x="17267892" y="124460"/>
                  </a:cubicBezTo>
                  <a:lnTo>
                    <a:pt x="17267892" y="11240902"/>
                  </a:lnTo>
                  <a:cubicBezTo>
                    <a:pt x="17267892" y="11276463"/>
                    <a:pt x="17238681" y="11305673"/>
                    <a:pt x="17203122" y="11305673"/>
                  </a:cubicBezTo>
                  <a:lnTo>
                    <a:pt x="124460" y="11305673"/>
                  </a:lnTo>
                  <a:cubicBezTo>
                    <a:pt x="88900" y="11305673"/>
                    <a:pt x="59690" y="11276463"/>
                    <a:pt x="59690" y="11240902"/>
                  </a:cubicBezTo>
                  <a:lnTo>
                    <a:pt x="59690" y="124460"/>
                  </a:lnTo>
                  <a:cubicBezTo>
                    <a:pt x="59690" y="88900"/>
                    <a:pt x="88900" y="59690"/>
                    <a:pt x="124460" y="59690"/>
                  </a:cubicBezTo>
                  <a:lnTo>
                    <a:pt x="17203122" y="59690"/>
                  </a:lnTo>
                  <a:moveTo>
                    <a:pt x="17203122" y="0"/>
                  </a:moveTo>
                  <a:lnTo>
                    <a:pt x="124460" y="0"/>
                  </a:lnTo>
                  <a:cubicBezTo>
                    <a:pt x="55880" y="0"/>
                    <a:pt x="0" y="55880"/>
                    <a:pt x="0" y="124460"/>
                  </a:cubicBezTo>
                  <a:lnTo>
                    <a:pt x="0" y="11240902"/>
                  </a:lnTo>
                  <a:cubicBezTo>
                    <a:pt x="0" y="11309483"/>
                    <a:pt x="55880" y="11365363"/>
                    <a:pt x="124460" y="11365363"/>
                  </a:cubicBezTo>
                  <a:lnTo>
                    <a:pt x="17203122" y="11365363"/>
                  </a:lnTo>
                  <a:cubicBezTo>
                    <a:pt x="17271701" y="11365363"/>
                    <a:pt x="17327581" y="11309483"/>
                    <a:pt x="17327581" y="11240902"/>
                  </a:cubicBezTo>
                  <a:lnTo>
                    <a:pt x="17327581" y="124460"/>
                  </a:lnTo>
                  <a:cubicBezTo>
                    <a:pt x="17327581" y="55880"/>
                    <a:pt x="17271701" y="0"/>
                    <a:pt x="17203122" y="0"/>
                  </a:cubicBezTo>
                  <a:close/>
                </a:path>
              </a:pathLst>
            </a:custGeom>
            <a:solidFill>
              <a:srgbClr val="191919"/>
            </a:solidFill>
          </p:spPr>
        </p:sp>
      </p:grpSp>
      <p:sp>
        <p:nvSpPr>
          <p:cNvPr name="Freeform 8" id="8"/>
          <p:cNvSpPr/>
          <p:nvPr/>
        </p:nvSpPr>
        <p:spPr>
          <a:xfrm flipH="false" flipV="false" rot="0">
            <a:off x="3703843" y="1291412"/>
            <a:ext cx="405873" cy="405873"/>
          </a:xfrm>
          <a:custGeom>
            <a:avLst/>
            <a:gdLst/>
            <a:ahLst/>
            <a:cxnLst/>
            <a:rect r="r" b="b" t="t" l="l"/>
            <a:pathLst>
              <a:path h="405873" w="405873">
                <a:moveTo>
                  <a:pt x="0" y="0"/>
                </a:moveTo>
                <a:lnTo>
                  <a:pt x="405873" y="0"/>
                </a:lnTo>
                <a:lnTo>
                  <a:pt x="405873" y="405873"/>
                </a:lnTo>
                <a:lnTo>
                  <a:pt x="0" y="405873"/>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9" id="9"/>
          <p:cNvSpPr/>
          <p:nvPr/>
        </p:nvSpPr>
        <p:spPr>
          <a:xfrm flipH="false" flipV="false" rot="0">
            <a:off x="4376494" y="1291412"/>
            <a:ext cx="405873" cy="405873"/>
          </a:xfrm>
          <a:custGeom>
            <a:avLst/>
            <a:gdLst/>
            <a:ahLst/>
            <a:cxnLst/>
            <a:rect r="r" b="b" t="t" l="l"/>
            <a:pathLst>
              <a:path h="405873" w="405873">
                <a:moveTo>
                  <a:pt x="0" y="0"/>
                </a:moveTo>
                <a:lnTo>
                  <a:pt x="405873" y="0"/>
                </a:lnTo>
                <a:lnTo>
                  <a:pt x="405873" y="405873"/>
                </a:lnTo>
                <a:lnTo>
                  <a:pt x="0" y="405873"/>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0" id="10"/>
          <p:cNvSpPr/>
          <p:nvPr/>
        </p:nvSpPr>
        <p:spPr>
          <a:xfrm flipH="false" flipV="false" rot="0">
            <a:off x="5049144" y="1291412"/>
            <a:ext cx="405873" cy="405873"/>
          </a:xfrm>
          <a:custGeom>
            <a:avLst/>
            <a:gdLst/>
            <a:ahLst/>
            <a:cxnLst/>
            <a:rect r="r" b="b" t="t" l="l"/>
            <a:pathLst>
              <a:path h="405873" w="405873">
                <a:moveTo>
                  <a:pt x="0" y="0"/>
                </a:moveTo>
                <a:lnTo>
                  <a:pt x="405874" y="0"/>
                </a:lnTo>
                <a:lnTo>
                  <a:pt x="405874" y="405873"/>
                </a:lnTo>
                <a:lnTo>
                  <a:pt x="0" y="405873"/>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11" id="11"/>
          <p:cNvSpPr txBox="true"/>
          <p:nvPr/>
        </p:nvSpPr>
        <p:spPr>
          <a:xfrm rot="0">
            <a:off x="4333180" y="4739850"/>
            <a:ext cx="9621639" cy="1539838"/>
          </a:xfrm>
          <a:prstGeom prst="rect">
            <a:avLst/>
          </a:prstGeom>
        </p:spPr>
        <p:txBody>
          <a:bodyPr anchor="t" rtlCol="false" tIns="0" lIns="0" bIns="0" rIns="0">
            <a:spAutoFit/>
          </a:bodyPr>
          <a:lstStyle/>
          <a:p>
            <a:pPr algn="ctr">
              <a:lnSpc>
                <a:spcPts val="9999"/>
              </a:lnSpc>
            </a:pPr>
            <a:r>
              <a:rPr lang="en-US" b="true" sz="12499">
                <a:solidFill>
                  <a:srgbClr val="003D75"/>
                </a:solidFill>
                <a:latin typeface="Poppins 1 Semi-Bold"/>
                <a:ea typeface="Poppins 1 Semi-Bold"/>
                <a:cs typeface="Poppins 1 Semi-Bold"/>
                <a:sym typeface="Poppins 1 Semi-Bold"/>
              </a:rPr>
              <a:t>COMMITTEE</a:t>
            </a:r>
          </a:p>
        </p:txBody>
      </p:sp>
      <p:sp>
        <p:nvSpPr>
          <p:cNvPr name="Freeform 12" id="12"/>
          <p:cNvSpPr/>
          <p:nvPr/>
        </p:nvSpPr>
        <p:spPr>
          <a:xfrm flipH="false" flipV="false" rot="0">
            <a:off x="6957774" y="7991224"/>
            <a:ext cx="4372451" cy="1267076"/>
          </a:xfrm>
          <a:custGeom>
            <a:avLst/>
            <a:gdLst/>
            <a:ahLst/>
            <a:cxnLst/>
            <a:rect r="r" b="b" t="t" l="l"/>
            <a:pathLst>
              <a:path h="1267076" w="4372451">
                <a:moveTo>
                  <a:pt x="0" y="0"/>
                </a:moveTo>
                <a:lnTo>
                  <a:pt x="4372452" y="0"/>
                </a:lnTo>
                <a:lnTo>
                  <a:pt x="4372452" y="1267076"/>
                </a:lnTo>
                <a:lnTo>
                  <a:pt x="0" y="1267076"/>
                </a:lnTo>
                <a:lnTo>
                  <a:pt x="0" y="0"/>
                </a:lnTo>
                <a:close/>
              </a:path>
            </a:pathLst>
          </a:custGeom>
          <a:blipFill>
            <a:blip r:embed="rId8"/>
            <a:stretch>
              <a:fillRect l="0" t="0" r="0" b="0"/>
            </a:stretch>
          </a:blipFill>
        </p:spPr>
      </p:sp>
      <p:sp>
        <p:nvSpPr>
          <p:cNvPr name="TextBox 13" id="13"/>
          <p:cNvSpPr txBox="true"/>
          <p:nvPr/>
        </p:nvSpPr>
        <p:spPr>
          <a:xfrm rot="0">
            <a:off x="4333180" y="3211760"/>
            <a:ext cx="9621639" cy="1676404"/>
          </a:xfrm>
          <a:prstGeom prst="rect">
            <a:avLst/>
          </a:prstGeom>
        </p:spPr>
        <p:txBody>
          <a:bodyPr anchor="t" rtlCol="false" tIns="0" lIns="0" bIns="0" rIns="0">
            <a:spAutoFit/>
          </a:bodyPr>
          <a:lstStyle/>
          <a:p>
            <a:pPr algn="ctr">
              <a:lnSpc>
                <a:spcPts val="10800"/>
              </a:lnSpc>
            </a:pPr>
            <a:r>
              <a:rPr lang="en-US" b="true" sz="13500">
                <a:solidFill>
                  <a:srgbClr val="003D75"/>
                </a:solidFill>
                <a:latin typeface="Poppins 1 Semi-Bold"/>
                <a:ea typeface="Poppins 1 Semi-Bold"/>
                <a:cs typeface="Poppins 1 Semi-Bold"/>
                <a:sym typeface="Poppins 1 Semi-Bold"/>
              </a:rPr>
              <a:t>EXTERNAL</a:t>
            </a:r>
          </a:p>
        </p:txBody>
      </p:sp>
      <p:sp>
        <p:nvSpPr>
          <p:cNvPr name="TextBox 14" id="14"/>
          <p:cNvSpPr txBox="true"/>
          <p:nvPr/>
        </p:nvSpPr>
        <p:spPr>
          <a:xfrm rot="0">
            <a:off x="6704707" y="6056773"/>
            <a:ext cx="4878586" cy="1009652"/>
          </a:xfrm>
          <a:prstGeom prst="rect">
            <a:avLst/>
          </a:prstGeom>
        </p:spPr>
        <p:txBody>
          <a:bodyPr anchor="t" rtlCol="false" tIns="0" lIns="0" bIns="0" rIns="0">
            <a:spAutoFit/>
          </a:bodyPr>
          <a:lstStyle/>
          <a:p>
            <a:pPr algn="ctr">
              <a:lnSpc>
                <a:spcPts val="8399"/>
              </a:lnSpc>
            </a:pPr>
            <a:r>
              <a:rPr lang="en-US" sz="5999" spc="119">
                <a:solidFill>
                  <a:srgbClr val="5C2D91"/>
                </a:solidFill>
                <a:latin typeface="Oswald"/>
                <a:ea typeface="Oswald"/>
                <a:cs typeface="Oswald"/>
                <a:sym typeface="Oswald"/>
              </a:rPr>
              <a:t>September 2024</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CCD8E4"/>
        </a:solidFill>
      </p:bgPr>
    </p:bg>
    <p:spTree>
      <p:nvGrpSpPr>
        <p:cNvPr id="1" name=""/>
        <p:cNvGrpSpPr/>
        <p:nvPr/>
      </p:nvGrpSpPr>
      <p:grpSpPr>
        <a:xfrm>
          <a:off x="0" y="0"/>
          <a:ext cx="0" cy="0"/>
          <a:chOff x="0" y="0"/>
          <a:chExt cx="0" cy="0"/>
        </a:xfrm>
      </p:grpSpPr>
      <p:sp>
        <p:nvSpPr>
          <p:cNvPr name="Freeform 2" id="2"/>
          <p:cNvSpPr/>
          <p:nvPr/>
        </p:nvSpPr>
        <p:spPr>
          <a:xfrm flipH="false" flipV="false" rot="5400000">
            <a:off x="12152842" y="-1478377"/>
            <a:ext cx="10755953" cy="10717401"/>
          </a:xfrm>
          <a:custGeom>
            <a:avLst/>
            <a:gdLst/>
            <a:ahLst/>
            <a:cxnLst/>
            <a:rect r="r" b="b" t="t" l="l"/>
            <a:pathLst>
              <a:path h="10717401" w="10755953">
                <a:moveTo>
                  <a:pt x="0" y="0"/>
                </a:moveTo>
                <a:lnTo>
                  <a:pt x="10755953" y="0"/>
                </a:lnTo>
                <a:lnTo>
                  <a:pt x="10755953" y="10717401"/>
                </a:lnTo>
                <a:lnTo>
                  <a:pt x="0" y="1071740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5400000">
            <a:off x="15180262" y="1169591"/>
            <a:ext cx="8539962" cy="6878551"/>
          </a:xfrm>
          <a:custGeom>
            <a:avLst/>
            <a:gdLst/>
            <a:ahLst/>
            <a:cxnLst/>
            <a:rect r="r" b="b" t="t" l="l"/>
            <a:pathLst>
              <a:path h="6878551" w="8539962">
                <a:moveTo>
                  <a:pt x="0" y="0"/>
                </a:moveTo>
                <a:lnTo>
                  <a:pt x="8539962" y="0"/>
                </a:lnTo>
                <a:lnTo>
                  <a:pt x="8539962" y="6878551"/>
                </a:lnTo>
                <a:lnTo>
                  <a:pt x="0" y="6878551"/>
                </a:lnTo>
                <a:lnTo>
                  <a:pt x="0" y="0"/>
                </a:lnTo>
                <a:close/>
              </a:path>
            </a:pathLst>
          </a:custGeom>
          <a:blipFill>
            <a:blip r:embed="rId4">
              <a:alphaModFix amt="85000"/>
              <a:extLst>
                <a:ext uri="{96DAC541-7B7A-43D3-8B79-37D633B846F1}">
                  <asvg:svgBlip xmlns:asvg="http://schemas.microsoft.com/office/drawing/2016/SVG/main" r:embed="rId5"/>
                </a:ext>
              </a:extLst>
            </a:blip>
            <a:stretch>
              <a:fillRect l="0" t="0" r="0" b="0"/>
            </a:stretch>
          </a:blipFill>
        </p:spPr>
      </p:sp>
      <p:grpSp>
        <p:nvGrpSpPr>
          <p:cNvPr name="Group 4" id="4"/>
          <p:cNvGrpSpPr/>
          <p:nvPr/>
        </p:nvGrpSpPr>
        <p:grpSpPr>
          <a:xfrm rot="0">
            <a:off x="1028700" y="2597416"/>
            <a:ext cx="9483528" cy="5875488"/>
            <a:chOff x="0" y="0"/>
            <a:chExt cx="14250971" cy="8829140"/>
          </a:xfrm>
        </p:grpSpPr>
        <p:sp>
          <p:nvSpPr>
            <p:cNvPr name="Freeform 5" id="5"/>
            <p:cNvSpPr/>
            <p:nvPr/>
          </p:nvSpPr>
          <p:spPr>
            <a:xfrm flipH="false" flipV="false" rot="0">
              <a:off x="31750" y="31750"/>
              <a:ext cx="14187470" cy="8765640"/>
            </a:xfrm>
            <a:custGeom>
              <a:avLst/>
              <a:gdLst/>
              <a:ahLst/>
              <a:cxnLst/>
              <a:rect r="r" b="b" t="t" l="l"/>
              <a:pathLst>
                <a:path h="8765640" w="14187470">
                  <a:moveTo>
                    <a:pt x="14094761" y="8765640"/>
                  </a:moveTo>
                  <a:lnTo>
                    <a:pt x="92710" y="8765640"/>
                  </a:lnTo>
                  <a:cubicBezTo>
                    <a:pt x="41910" y="8765640"/>
                    <a:pt x="0" y="8723730"/>
                    <a:pt x="0" y="8672930"/>
                  </a:cubicBezTo>
                  <a:lnTo>
                    <a:pt x="0" y="92710"/>
                  </a:lnTo>
                  <a:cubicBezTo>
                    <a:pt x="0" y="41910"/>
                    <a:pt x="41910" y="0"/>
                    <a:pt x="92710" y="0"/>
                  </a:cubicBezTo>
                  <a:lnTo>
                    <a:pt x="14093492" y="0"/>
                  </a:lnTo>
                  <a:cubicBezTo>
                    <a:pt x="14144292" y="0"/>
                    <a:pt x="14186201" y="41910"/>
                    <a:pt x="14186201" y="92710"/>
                  </a:cubicBezTo>
                  <a:lnTo>
                    <a:pt x="14186201" y="8671661"/>
                  </a:lnTo>
                  <a:cubicBezTo>
                    <a:pt x="14187470" y="8723730"/>
                    <a:pt x="14145561" y="8765640"/>
                    <a:pt x="14094761" y="8765640"/>
                  </a:cubicBezTo>
                  <a:close/>
                </a:path>
              </a:pathLst>
            </a:custGeom>
            <a:solidFill>
              <a:srgbClr val="FFFFFF"/>
            </a:solidFill>
          </p:spPr>
        </p:sp>
        <p:sp>
          <p:nvSpPr>
            <p:cNvPr name="Freeform 6" id="6"/>
            <p:cNvSpPr/>
            <p:nvPr/>
          </p:nvSpPr>
          <p:spPr>
            <a:xfrm flipH="false" flipV="false" rot="0">
              <a:off x="0" y="0"/>
              <a:ext cx="14250970" cy="8829140"/>
            </a:xfrm>
            <a:custGeom>
              <a:avLst/>
              <a:gdLst/>
              <a:ahLst/>
              <a:cxnLst/>
              <a:rect r="r" b="b" t="t" l="l"/>
              <a:pathLst>
                <a:path h="8829140" w="14250970">
                  <a:moveTo>
                    <a:pt x="14126511" y="59690"/>
                  </a:moveTo>
                  <a:cubicBezTo>
                    <a:pt x="14162070" y="59690"/>
                    <a:pt x="14191281" y="88900"/>
                    <a:pt x="14191281" y="124460"/>
                  </a:cubicBezTo>
                  <a:lnTo>
                    <a:pt x="14191281" y="8704680"/>
                  </a:lnTo>
                  <a:cubicBezTo>
                    <a:pt x="14191281" y="8740240"/>
                    <a:pt x="14162070" y="8769450"/>
                    <a:pt x="14126511" y="8769450"/>
                  </a:cubicBezTo>
                  <a:lnTo>
                    <a:pt x="124460" y="8769450"/>
                  </a:lnTo>
                  <a:cubicBezTo>
                    <a:pt x="88900" y="8769450"/>
                    <a:pt x="59690" y="8740240"/>
                    <a:pt x="59690" y="8704680"/>
                  </a:cubicBezTo>
                  <a:lnTo>
                    <a:pt x="59690" y="124460"/>
                  </a:lnTo>
                  <a:cubicBezTo>
                    <a:pt x="59690" y="88900"/>
                    <a:pt x="88900" y="59690"/>
                    <a:pt x="124460" y="59690"/>
                  </a:cubicBezTo>
                  <a:lnTo>
                    <a:pt x="14126511" y="59690"/>
                  </a:lnTo>
                  <a:moveTo>
                    <a:pt x="14126511" y="0"/>
                  </a:moveTo>
                  <a:lnTo>
                    <a:pt x="124460" y="0"/>
                  </a:lnTo>
                  <a:cubicBezTo>
                    <a:pt x="55880" y="0"/>
                    <a:pt x="0" y="55880"/>
                    <a:pt x="0" y="124460"/>
                  </a:cubicBezTo>
                  <a:lnTo>
                    <a:pt x="0" y="8704680"/>
                  </a:lnTo>
                  <a:cubicBezTo>
                    <a:pt x="0" y="8773261"/>
                    <a:pt x="55880" y="8829140"/>
                    <a:pt x="124460" y="8829140"/>
                  </a:cubicBezTo>
                  <a:lnTo>
                    <a:pt x="14126511" y="8829140"/>
                  </a:lnTo>
                  <a:cubicBezTo>
                    <a:pt x="14195092" y="8829140"/>
                    <a:pt x="14250970" y="8773261"/>
                    <a:pt x="14250970" y="8704680"/>
                  </a:cubicBezTo>
                  <a:lnTo>
                    <a:pt x="14250970" y="124460"/>
                  </a:lnTo>
                  <a:cubicBezTo>
                    <a:pt x="14250970" y="55880"/>
                    <a:pt x="14195092" y="0"/>
                    <a:pt x="14126511" y="0"/>
                  </a:cubicBezTo>
                  <a:close/>
                </a:path>
              </a:pathLst>
            </a:custGeom>
            <a:solidFill>
              <a:srgbClr val="191919"/>
            </a:solidFill>
          </p:spPr>
        </p:sp>
      </p:grpSp>
      <p:grpSp>
        <p:nvGrpSpPr>
          <p:cNvPr name="Group 7" id="7"/>
          <p:cNvGrpSpPr/>
          <p:nvPr/>
        </p:nvGrpSpPr>
        <p:grpSpPr>
          <a:xfrm rot="0">
            <a:off x="1028700" y="1814097"/>
            <a:ext cx="9483528" cy="1041805"/>
            <a:chOff x="0" y="0"/>
            <a:chExt cx="14250971" cy="1565529"/>
          </a:xfrm>
        </p:grpSpPr>
        <p:sp>
          <p:nvSpPr>
            <p:cNvPr name="Freeform 8" id="8"/>
            <p:cNvSpPr/>
            <p:nvPr/>
          </p:nvSpPr>
          <p:spPr>
            <a:xfrm flipH="false" flipV="false" rot="0">
              <a:off x="31750" y="31750"/>
              <a:ext cx="14187470" cy="1502029"/>
            </a:xfrm>
            <a:custGeom>
              <a:avLst/>
              <a:gdLst/>
              <a:ahLst/>
              <a:cxnLst/>
              <a:rect r="r" b="b" t="t" l="l"/>
              <a:pathLst>
                <a:path h="1502029" w="14187470">
                  <a:moveTo>
                    <a:pt x="14094761" y="1502029"/>
                  </a:moveTo>
                  <a:lnTo>
                    <a:pt x="92710" y="1502029"/>
                  </a:lnTo>
                  <a:cubicBezTo>
                    <a:pt x="41910" y="1502029"/>
                    <a:pt x="0" y="1460119"/>
                    <a:pt x="0" y="1409319"/>
                  </a:cubicBezTo>
                  <a:lnTo>
                    <a:pt x="0" y="92710"/>
                  </a:lnTo>
                  <a:cubicBezTo>
                    <a:pt x="0" y="41910"/>
                    <a:pt x="41910" y="0"/>
                    <a:pt x="92710" y="0"/>
                  </a:cubicBezTo>
                  <a:lnTo>
                    <a:pt x="14093492" y="0"/>
                  </a:lnTo>
                  <a:cubicBezTo>
                    <a:pt x="14144292" y="0"/>
                    <a:pt x="14186201" y="41910"/>
                    <a:pt x="14186201" y="92710"/>
                  </a:cubicBezTo>
                  <a:lnTo>
                    <a:pt x="14186201" y="1408049"/>
                  </a:lnTo>
                  <a:cubicBezTo>
                    <a:pt x="14187470" y="1460119"/>
                    <a:pt x="14145561" y="1502029"/>
                    <a:pt x="14094761" y="1502029"/>
                  </a:cubicBezTo>
                  <a:close/>
                </a:path>
              </a:pathLst>
            </a:custGeom>
            <a:solidFill>
              <a:srgbClr val="D9D9D9"/>
            </a:solidFill>
          </p:spPr>
        </p:sp>
        <p:sp>
          <p:nvSpPr>
            <p:cNvPr name="Freeform 9" id="9"/>
            <p:cNvSpPr/>
            <p:nvPr/>
          </p:nvSpPr>
          <p:spPr>
            <a:xfrm flipH="false" flipV="false" rot="0">
              <a:off x="0" y="0"/>
              <a:ext cx="14250970" cy="1565529"/>
            </a:xfrm>
            <a:custGeom>
              <a:avLst/>
              <a:gdLst/>
              <a:ahLst/>
              <a:cxnLst/>
              <a:rect r="r" b="b" t="t" l="l"/>
              <a:pathLst>
                <a:path h="1565529" w="14250970">
                  <a:moveTo>
                    <a:pt x="14126511" y="59690"/>
                  </a:moveTo>
                  <a:cubicBezTo>
                    <a:pt x="14162070" y="59690"/>
                    <a:pt x="14191281" y="88900"/>
                    <a:pt x="14191281" y="124460"/>
                  </a:cubicBezTo>
                  <a:lnTo>
                    <a:pt x="14191281" y="1441069"/>
                  </a:lnTo>
                  <a:cubicBezTo>
                    <a:pt x="14191281" y="1476629"/>
                    <a:pt x="14162070" y="1505839"/>
                    <a:pt x="14126511" y="1505839"/>
                  </a:cubicBezTo>
                  <a:lnTo>
                    <a:pt x="124460" y="1505839"/>
                  </a:lnTo>
                  <a:cubicBezTo>
                    <a:pt x="88900" y="1505839"/>
                    <a:pt x="59690" y="1476629"/>
                    <a:pt x="59690" y="1441069"/>
                  </a:cubicBezTo>
                  <a:lnTo>
                    <a:pt x="59690" y="124460"/>
                  </a:lnTo>
                  <a:cubicBezTo>
                    <a:pt x="59690" y="88900"/>
                    <a:pt x="88900" y="59690"/>
                    <a:pt x="124460" y="59690"/>
                  </a:cubicBezTo>
                  <a:lnTo>
                    <a:pt x="14126511" y="59690"/>
                  </a:lnTo>
                  <a:moveTo>
                    <a:pt x="14126511" y="0"/>
                  </a:moveTo>
                  <a:lnTo>
                    <a:pt x="124460" y="0"/>
                  </a:lnTo>
                  <a:cubicBezTo>
                    <a:pt x="55880" y="0"/>
                    <a:pt x="0" y="55880"/>
                    <a:pt x="0" y="124460"/>
                  </a:cubicBezTo>
                  <a:lnTo>
                    <a:pt x="0" y="1441069"/>
                  </a:lnTo>
                  <a:cubicBezTo>
                    <a:pt x="0" y="1509649"/>
                    <a:pt x="55880" y="1565529"/>
                    <a:pt x="124460" y="1565529"/>
                  </a:cubicBezTo>
                  <a:lnTo>
                    <a:pt x="14126511" y="1565529"/>
                  </a:lnTo>
                  <a:cubicBezTo>
                    <a:pt x="14195092" y="1565529"/>
                    <a:pt x="14250970" y="1509649"/>
                    <a:pt x="14250970" y="1441069"/>
                  </a:cubicBezTo>
                  <a:lnTo>
                    <a:pt x="14250970" y="124460"/>
                  </a:lnTo>
                  <a:cubicBezTo>
                    <a:pt x="14250970" y="55880"/>
                    <a:pt x="14195092" y="0"/>
                    <a:pt x="14126511" y="0"/>
                  </a:cubicBezTo>
                  <a:close/>
                </a:path>
              </a:pathLst>
            </a:custGeom>
            <a:solidFill>
              <a:srgbClr val="191919"/>
            </a:solidFill>
          </p:spPr>
        </p:sp>
      </p:grpSp>
      <p:sp>
        <p:nvSpPr>
          <p:cNvPr name="Freeform 10" id="10"/>
          <p:cNvSpPr/>
          <p:nvPr/>
        </p:nvSpPr>
        <p:spPr>
          <a:xfrm flipH="false" flipV="false" rot="0">
            <a:off x="1487745" y="2135296"/>
            <a:ext cx="405873" cy="405873"/>
          </a:xfrm>
          <a:custGeom>
            <a:avLst/>
            <a:gdLst/>
            <a:ahLst/>
            <a:cxnLst/>
            <a:rect r="r" b="b" t="t" l="l"/>
            <a:pathLst>
              <a:path h="405873" w="405873">
                <a:moveTo>
                  <a:pt x="0" y="0"/>
                </a:moveTo>
                <a:lnTo>
                  <a:pt x="405873" y="0"/>
                </a:lnTo>
                <a:lnTo>
                  <a:pt x="405873" y="405873"/>
                </a:lnTo>
                <a:lnTo>
                  <a:pt x="0" y="405873"/>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11" id="11"/>
          <p:cNvSpPr/>
          <p:nvPr/>
        </p:nvSpPr>
        <p:spPr>
          <a:xfrm flipH="false" flipV="false" rot="0">
            <a:off x="2160396" y="2135296"/>
            <a:ext cx="405873" cy="405873"/>
          </a:xfrm>
          <a:custGeom>
            <a:avLst/>
            <a:gdLst/>
            <a:ahLst/>
            <a:cxnLst/>
            <a:rect r="r" b="b" t="t" l="l"/>
            <a:pathLst>
              <a:path h="405873" w="405873">
                <a:moveTo>
                  <a:pt x="0" y="0"/>
                </a:moveTo>
                <a:lnTo>
                  <a:pt x="405873" y="0"/>
                </a:lnTo>
                <a:lnTo>
                  <a:pt x="405873" y="405873"/>
                </a:lnTo>
                <a:lnTo>
                  <a:pt x="0" y="405873"/>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sp>
        <p:nvSpPr>
          <p:cNvPr name="Freeform 12" id="12"/>
          <p:cNvSpPr/>
          <p:nvPr/>
        </p:nvSpPr>
        <p:spPr>
          <a:xfrm flipH="false" flipV="false" rot="0">
            <a:off x="2833046" y="2135296"/>
            <a:ext cx="405873" cy="405873"/>
          </a:xfrm>
          <a:custGeom>
            <a:avLst/>
            <a:gdLst/>
            <a:ahLst/>
            <a:cxnLst/>
            <a:rect r="r" b="b" t="t" l="l"/>
            <a:pathLst>
              <a:path h="405873" w="405873">
                <a:moveTo>
                  <a:pt x="0" y="0"/>
                </a:moveTo>
                <a:lnTo>
                  <a:pt x="405873" y="0"/>
                </a:lnTo>
                <a:lnTo>
                  <a:pt x="405873" y="405873"/>
                </a:lnTo>
                <a:lnTo>
                  <a:pt x="0" y="405873"/>
                </a:lnTo>
                <a:lnTo>
                  <a:pt x="0" y="0"/>
                </a:lnTo>
                <a:close/>
              </a:path>
            </a:pathLst>
          </a:custGeom>
          <a:blipFill>
            <a:blip r:embed="rId10">
              <a:extLst>
                <a:ext uri="{96DAC541-7B7A-43D3-8B79-37D633B846F1}">
                  <asvg:svgBlip xmlns:asvg="http://schemas.microsoft.com/office/drawing/2016/SVG/main" r:embed="rId11"/>
                </a:ext>
              </a:extLst>
            </a:blip>
            <a:stretch>
              <a:fillRect l="0" t="0" r="0" b="0"/>
            </a:stretch>
          </a:blipFill>
        </p:spPr>
      </p:sp>
      <p:sp>
        <p:nvSpPr>
          <p:cNvPr name="TextBox 13" id="13"/>
          <p:cNvSpPr txBox="true"/>
          <p:nvPr/>
        </p:nvSpPr>
        <p:spPr>
          <a:xfrm rot="0">
            <a:off x="1468379" y="4636635"/>
            <a:ext cx="8604171" cy="1873250"/>
          </a:xfrm>
          <a:prstGeom prst="rect">
            <a:avLst/>
          </a:prstGeom>
        </p:spPr>
        <p:txBody>
          <a:bodyPr anchor="t" rtlCol="false" tIns="0" lIns="0" bIns="0" rIns="0">
            <a:spAutoFit/>
          </a:bodyPr>
          <a:lstStyle/>
          <a:p>
            <a:pPr algn="ctr">
              <a:lnSpc>
                <a:spcPts val="6999"/>
              </a:lnSpc>
            </a:pPr>
            <a:r>
              <a:rPr lang="en-US" b="true" sz="6999">
                <a:solidFill>
                  <a:srgbClr val="003D75"/>
                </a:solidFill>
                <a:latin typeface="Poppins 1 Semi-Bold"/>
                <a:ea typeface="Poppins 1 Semi-Bold"/>
                <a:cs typeface="Poppins 1 Semi-Bold"/>
                <a:sym typeface="Poppins 1 Semi-Bold"/>
              </a:rPr>
              <a:t>MARKETING &amp; COMMUNICATIONS </a:t>
            </a:r>
          </a:p>
        </p:txBody>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CCD8E4"/>
        </a:solidFill>
      </p:bgPr>
    </p:bg>
    <p:spTree>
      <p:nvGrpSpPr>
        <p:cNvPr id="1" name=""/>
        <p:cNvGrpSpPr/>
        <p:nvPr/>
      </p:nvGrpSpPr>
      <p:grpSpPr>
        <a:xfrm>
          <a:off x="0" y="0"/>
          <a:ext cx="0" cy="0"/>
          <a:chOff x="0" y="0"/>
          <a:chExt cx="0" cy="0"/>
        </a:xfrm>
      </p:grpSpPr>
      <p:grpSp>
        <p:nvGrpSpPr>
          <p:cNvPr name="Group 2" id="2"/>
          <p:cNvGrpSpPr/>
          <p:nvPr/>
        </p:nvGrpSpPr>
        <p:grpSpPr>
          <a:xfrm rot="0">
            <a:off x="1028700" y="1812019"/>
            <a:ext cx="7404287" cy="6965604"/>
            <a:chOff x="0" y="0"/>
            <a:chExt cx="11126479" cy="10467266"/>
          </a:xfrm>
        </p:grpSpPr>
        <p:sp>
          <p:nvSpPr>
            <p:cNvPr name="Freeform 3" id="3"/>
            <p:cNvSpPr/>
            <p:nvPr/>
          </p:nvSpPr>
          <p:spPr>
            <a:xfrm flipH="false" flipV="false" rot="0">
              <a:off x="31750" y="31750"/>
              <a:ext cx="11062979" cy="10403767"/>
            </a:xfrm>
            <a:custGeom>
              <a:avLst/>
              <a:gdLst/>
              <a:ahLst/>
              <a:cxnLst/>
              <a:rect r="r" b="b" t="t" l="l"/>
              <a:pathLst>
                <a:path h="10403767" w="11062979">
                  <a:moveTo>
                    <a:pt x="10970269" y="10403767"/>
                  </a:moveTo>
                  <a:lnTo>
                    <a:pt x="92710" y="10403767"/>
                  </a:lnTo>
                  <a:cubicBezTo>
                    <a:pt x="41910" y="10403767"/>
                    <a:pt x="0" y="10361857"/>
                    <a:pt x="0" y="10311057"/>
                  </a:cubicBezTo>
                  <a:lnTo>
                    <a:pt x="0" y="92710"/>
                  </a:lnTo>
                  <a:cubicBezTo>
                    <a:pt x="0" y="41910"/>
                    <a:pt x="41910" y="0"/>
                    <a:pt x="92710" y="0"/>
                  </a:cubicBezTo>
                  <a:lnTo>
                    <a:pt x="10968999" y="0"/>
                  </a:lnTo>
                  <a:cubicBezTo>
                    <a:pt x="11019799" y="0"/>
                    <a:pt x="11061709" y="41910"/>
                    <a:pt x="11061709" y="92710"/>
                  </a:cubicBezTo>
                  <a:lnTo>
                    <a:pt x="11061709" y="10309786"/>
                  </a:lnTo>
                  <a:cubicBezTo>
                    <a:pt x="11062979" y="10361857"/>
                    <a:pt x="11021069" y="10403767"/>
                    <a:pt x="10970269" y="10403767"/>
                  </a:cubicBezTo>
                  <a:close/>
                </a:path>
              </a:pathLst>
            </a:custGeom>
            <a:solidFill>
              <a:srgbClr val="FFFFFF"/>
            </a:solidFill>
          </p:spPr>
        </p:sp>
        <p:sp>
          <p:nvSpPr>
            <p:cNvPr name="Freeform 4" id="4"/>
            <p:cNvSpPr/>
            <p:nvPr/>
          </p:nvSpPr>
          <p:spPr>
            <a:xfrm flipH="false" flipV="false" rot="0">
              <a:off x="0" y="0"/>
              <a:ext cx="11126479" cy="10467267"/>
            </a:xfrm>
            <a:custGeom>
              <a:avLst/>
              <a:gdLst/>
              <a:ahLst/>
              <a:cxnLst/>
              <a:rect r="r" b="b" t="t" l="l"/>
              <a:pathLst>
                <a:path h="10467267" w="11126479">
                  <a:moveTo>
                    <a:pt x="11002019" y="59690"/>
                  </a:moveTo>
                  <a:cubicBezTo>
                    <a:pt x="11037579" y="59690"/>
                    <a:pt x="11066789" y="88900"/>
                    <a:pt x="11066789" y="124460"/>
                  </a:cubicBezTo>
                  <a:lnTo>
                    <a:pt x="11066789" y="10342807"/>
                  </a:lnTo>
                  <a:cubicBezTo>
                    <a:pt x="11066789" y="10378367"/>
                    <a:pt x="11037579" y="10407576"/>
                    <a:pt x="11002019" y="10407576"/>
                  </a:cubicBezTo>
                  <a:lnTo>
                    <a:pt x="124460" y="10407576"/>
                  </a:lnTo>
                  <a:cubicBezTo>
                    <a:pt x="88900" y="10407576"/>
                    <a:pt x="59690" y="10378367"/>
                    <a:pt x="59690" y="10342807"/>
                  </a:cubicBezTo>
                  <a:lnTo>
                    <a:pt x="59690" y="124460"/>
                  </a:lnTo>
                  <a:cubicBezTo>
                    <a:pt x="59690" y="88900"/>
                    <a:pt x="88900" y="59690"/>
                    <a:pt x="124460" y="59690"/>
                  </a:cubicBezTo>
                  <a:lnTo>
                    <a:pt x="11002019" y="59690"/>
                  </a:lnTo>
                  <a:moveTo>
                    <a:pt x="11002019" y="0"/>
                  </a:moveTo>
                  <a:lnTo>
                    <a:pt x="124460" y="0"/>
                  </a:lnTo>
                  <a:cubicBezTo>
                    <a:pt x="55880" y="0"/>
                    <a:pt x="0" y="55880"/>
                    <a:pt x="0" y="124460"/>
                  </a:cubicBezTo>
                  <a:lnTo>
                    <a:pt x="0" y="10342807"/>
                  </a:lnTo>
                  <a:cubicBezTo>
                    <a:pt x="0" y="10411386"/>
                    <a:pt x="55880" y="10467267"/>
                    <a:pt x="124460" y="10467267"/>
                  </a:cubicBezTo>
                  <a:lnTo>
                    <a:pt x="11002019" y="10467267"/>
                  </a:lnTo>
                  <a:cubicBezTo>
                    <a:pt x="11070599" y="10467267"/>
                    <a:pt x="11126479" y="10411386"/>
                    <a:pt x="11126479" y="10342807"/>
                  </a:cubicBezTo>
                  <a:lnTo>
                    <a:pt x="11126479" y="124460"/>
                  </a:lnTo>
                  <a:cubicBezTo>
                    <a:pt x="11126479" y="55880"/>
                    <a:pt x="11070599" y="0"/>
                    <a:pt x="11002019" y="0"/>
                  </a:cubicBezTo>
                  <a:close/>
                </a:path>
              </a:pathLst>
            </a:custGeom>
            <a:solidFill>
              <a:srgbClr val="191919"/>
            </a:solidFill>
          </p:spPr>
        </p:sp>
      </p:grpSp>
      <p:grpSp>
        <p:nvGrpSpPr>
          <p:cNvPr name="Group 5" id="5"/>
          <p:cNvGrpSpPr/>
          <p:nvPr/>
        </p:nvGrpSpPr>
        <p:grpSpPr>
          <a:xfrm rot="0">
            <a:off x="1028700" y="1028700"/>
            <a:ext cx="7404287" cy="1041805"/>
            <a:chOff x="0" y="0"/>
            <a:chExt cx="11126479" cy="1565529"/>
          </a:xfrm>
        </p:grpSpPr>
        <p:sp>
          <p:nvSpPr>
            <p:cNvPr name="Freeform 6" id="6"/>
            <p:cNvSpPr/>
            <p:nvPr/>
          </p:nvSpPr>
          <p:spPr>
            <a:xfrm flipH="false" flipV="false" rot="0">
              <a:off x="31750" y="31750"/>
              <a:ext cx="11062979" cy="1502029"/>
            </a:xfrm>
            <a:custGeom>
              <a:avLst/>
              <a:gdLst/>
              <a:ahLst/>
              <a:cxnLst/>
              <a:rect r="r" b="b" t="t" l="l"/>
              <a:pathLst>
                <a:path h="1502029" w="11062979">
                  <a:moveTo>
                    <a:pt x="10970269" y="1502029"/>
                  </a:moveTo>
                  <a:lnTo>
                    <a:pt x="92710" y="1502029"/>
                  </a:lnTo>
                  <a:cubicBezTo>
                    <a:pt x="41910" y="1502029"/>
                    <a:pt x="0" y="1460119"/>
                    <a:pt x="0" y="1409319"/>
                  </a:cubicBezTo>
                  <a:lnTo>
                    <a:pt x="0" y="92710"/>
                  </a:lnTo>
                  <a:cubicBezTo>
                    <a:pt x="0" y="41910"/>
                    <a:pt x="41910" y="0"/>
                    <a:pt x="92710" y="0"/>
                  </a:cubicBezTo>
                  <a:lnTo>
                    <a:pt x="10968999" y="0"/>
                  </a:lnTo>
                  <a:cubicBezTo>
                    <a:pt x="11019799" y="0"/>
                    <a:pt x="11061709" y="41910"/>
                    <a:pt x="11061709" y="92710"/>
                  </a:cubicBezTo>
                  <a:lnTo>
                    <a:pt x="11061709" y="1408049"/>
                  </a:lnTo>
                  <a:cubicBezTo>
                    <a:pt x="11062979" y="1460119"/>
                    <a:pt x="11021069" y="1502029"/>
                    <a:pt x="10970269" y="1502029"/>
                  </a:cubicBezTo>
                  <a:close/>
                </a:path>
              </a:pathLst>
            </a:custGeom>
            <a:solidFill>
              <a:srgbClr val="D9D9D9"/>
            </a:solidFill>
          </p:spPr>
        </p:sp>
        <p:sp>
          <p:nvSpPr>
            <p:cNvPr name="Freeform 7" id="7"/>
            <p:cNvSpPr/>
            <p:nvPr/>
          </p:nvSpPr>
          <p:spPr>
            <a:xfrm flipH="false" flipV="false" rot="0">
              <a:off x="0" y="0"/>
              <a:ext cx="11126479" cy="1565529"/>
            </a:xfrm>
            <a:custGeom>
              <a:avLst/>
              <a:gdLst/>
              <a:ahLst/>
              <a:cxnLst/>
              <a:rect r="r" b="b" t="t" l="l"/>
              <a:pathLst>
                <a:path h="1565529" w="11126479">
                  <a:moveTo>
                    <a:pt x="11002019" y="59690"/>
                  </a:moveTo>
                  <a:cubicBezTo>
                    <a:pt x="11037579" y="59690"/>
                    <a:pt x="11066789" y="88900"/>
                    <a:pt x="11066789" y="124460"/>
                  </a:cubicBezTo>
                  <a:lnTo>
                    <a:pt x="11066789" y="1441069"/>
                  </a:lnTo>
                  <a:cubicBezTo>
                    <a:pt x="11066789" y="1476629"/>
                    <a:pt x="11037579" y="1505839"/>
                    <a:pt x="11002019" y="1505839"/>
                  </a:cubicBezTo>
                  <a:lnTo>
                    <a:pt x="124460" y="1505839"/>
                  </a:lnTo>
                  <a:cubicBezTo>
                    <a:pt x="88900" y="1505839"/>
                    <a:pt x="59690" y="1476629"/>
                    <a:pt x="59690" y="1441069"/>
                  </a:cubicBezTo>
                  <a:lnTo>
                    <a:pt x="59690" y="124460"/>
                  </a:lnTo>
                  <a:cubicBezTo>
                    <a:pt x="59690" y="88900"/>
                    <a:pt x="88900" y="59690"/>
                    <a:pt x="124460" y="59690"/>
                  </a:cubicBezTo>
                  <a:lnTo>
                    <a:pt x="11002019" y="59690"/>
                  </a:lnTo>
                  <a:moveTo>
                    <a:pt x="11002019" y="0"/>
                  </a:moveTo>
                  <a:lnTo>
                    <a:pt x="124460" y="0"/>
                  </a:lnTo>
                  <a:cubicBezTo>
                    <a:pt x="55880" y="0"/>
                    <a:pt x="0" y="55880"/>
                    <a:pt x="0" y="124460"/>
                  </a:cubicBezTo>
                  <a:lnTo>
                    <a:pt x="0" y="1441069"/>
                  </a:lnTo>
                  <a:cubicBezTo>
                    <a:pt x="0" y="1509649"/>
                    <a:pt x="55880" y="1565529"/>
                    <a:pt x="124460" y="1565529"/>
                  </a:cubicBezTo>
                  <a:lnTo>
                    <a:pt x="11002019" y="1565529"/>
                  </a:lnTo>
                  <a:cubicBezTo>
                    <a:pt x="11070599" y="1565529"/>
                    <a:pt x="11126479" y="1509649"/>
                    <a:pt x="11126479" y="1441069"/>
                  </a:cubicBezTo>
                  <a:lnTo>
                    <a:pt x="11126479" y="124460"/>
                  </a:lnTo>
                  <a:cubicBezTo>
                    <a:pt x="11126479" y="55880"/>
                    <a:pt x="11070599" y="0"/>
                    <a:pt x="11002019" y="0"/>
                  </a:cubicBezTo>
                  <a:close/>
                </a:path>
              </a:pathLst>
            </a:custGeom>
            <a:solidFill>
              <a:srgbClr val="191919"/>
            </a:solidFill>
          </p:spPr>
        </p:sp>
      </p:grpSp>
      <p:sp>
        <p:nvSpPr>
          <p:cNvPr name="Freeform 8" id="8"/>
          <p:cNvSpPr/>
          <p:nvPr/>
        </p:nvSpPr>
        <p:spPr>
          <a:xfrm flipH="false" flipV="false" rot="0">
            <a:off x="1461983" y="1349899"/>
            <a:ext cx="405873" cy="405873"/>
          </a:xfrm>
          <a:custGeom>
            <a:avLst/>
            <a:gdLst/>
            <a:ahLst/>
            <a:cxnLst/>
            <a:rect r="r" b="b" t="t" l="l"/>
            <a:pathLst>
              <a:path h="405873" w="405873">
                <a:moveTo>
                  <a:pt x="0" y="0"/>
                </a:moveTo>
                <a:lnTo>
                  <a:pt x="405873" y="0"/>
                </a:lnTo>
                <a:lnTo>
                  <a:pt x="405873" y="405873"/>
                </a:lnTo>
                <a:lnTo>
                  <a:pt x="0" y="405873"/>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9" id="9"/>
          <p:cNvSpPr/>
          <p:nvPr/>
        </p:nvSpPr>
        <p:spPr>
          <a:xfrm flipH="false" flipV="false" rot="0">
            <a:off x="2134634" y="1349899"/>
            <a:ext cx="405873" cy="405873"/>
          </a:xfrm>
          <a:custGeom>
            <a:avLst/>
            <a:gdLst/>
            <a:ahLst/>
            <a:cxnLst/>
            <a:rect r="r" b="b" t="t" l="l"/>
            <a:pathLst>
              <a:path h="405873" w="405873">
                <a:moveTo>
                  <a:pt x="0" y="0"/>
                </a:moveTo>
                <a:lnTo>
                  <a:pt x="405873" y="0"/>
                </a:lnTo>
                <a:lnTo>
                  <a:pt x="405873" y="405873"/>
                </a:lnTo>
                <a:lnTo>
                  <a:pt x="0" y="405873"/>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10" id="10"/>
          <p:cNvSpPr/>
          <p:nvPr/>
        </p:nvSpPr>
        <p:spPr>
          <a:xfrm flipH="false" flipV="false" rot="0">
            <a:off x="2807285" y="1349899"/>
            <a:ext cx="405873" cy="405873"/>
          </a:xfrm>
          <a:custGeom>
            <a:avLst/>
            <a:gdLst/>
            <a:ahLst/>
            <a:cxnLst/>
            <a:rect r="r" b="b" t="t" l="l"/>
            <a:pathLst>
              <a:path h="405873" w="405873">
                <a:moveTo>
                  <a:pt x="0" y="0"/>
                </a:moveTo>
                <a:lnTo>
                  <a:pt x="405873" y="0"/>
                </a:lnTo>
                <a:lnTo>
                  <a:pt x="405873" y="405873"/>
                </a:lnTo>
                <a:lnTo>
                  <a:pt x="0" y="405873"/>
                </a:lnTo>
                <a:lnTo>
                  <a:pt x="0" y="0"/>
                </a:lnTo>
                <a:close/>
              </a:path>
            </a:pathLst>
          </a:custGeom>
          <a:blipFill>
            <a:blip r:embed="rId7">
              <a:extLst>
                <a:ext uri="{96DAC541-7B7A-43D3-8B79-37D633B846F1}">
                  <asvg:svgBlip xmlns:asvg="http://schemas.microsoft.com/office/drawing/2016/SVG/main" r:embed="rId8"/>
                </a:ext>
              </a:extLst>
            </a:blip>
            <a:stretch>
              <a:fillRect l="0" t="0" r="0" b="0"/>
            </a:stretch>
          </a:blipFill>
        </p:spPr>
      </p:sp>
      <p:grpSp>
        <p:nvGrpSpPr>
          <p:cNvPr name="Group 11" id="11"/>
          <p:cNvGrpSpPr/>
          <p:nvPr/>
        </p:nvGrpSpPr>
        <p:grpSpPr>
          <a:xfrm rot="0">
            <a:off x="9780582" y="3004621"/>
            <a:ext cx="7478718" cy="5773002"/>
            <a:chOff x="0" y="0"/>
            <a:chExt cx="11238327" cy="8675134"/>
          </a:xfrm>
        </p:grpSpPr>
        <p:sp>
          <p:nvSpPr>
            <p:cNvPr name="Freeform 12" id="12"/>
            <p:cNvSpPr/>
            <p:nvPr/>
          </p:nvSpPr>
          <p:spPr>
            <a:xfrm flipH="false" flipV="false" rot="0">
              <a:off x="31750" y="31750"/>
              <a:ext cx="11174826" cy="8611634"/>
            </a:xfrm>
            <a:custGeom>
              <a:avLst/>
              <a:gdLst/>
              <a:ahLst/>
              <a:cxnLst/>
              <a:rect r="r" b="b" t="t" l="l"/>
              <a:pathLst>
                <a:path h="8611634" w="11174826">
                  <a:moveTo>
                    <a:pt x="11082117" y="8611634"/>
                  </a:moveTo>
                  <a:lnTo>
                    <a:pt x="92710" y="8611634"/>
                  </a:lnTo>
                  <a:cubicBezTo>
                    <a:pt x="41910" y="8611634"/>
                    <a:pt x="0" y="8569724"/>
                    <a:pt x="0" y="8518924"/>
                  </a:cubicBezTo>
                  <a:lnTo>
                    <a:pt x="0" y="92710"/>
                  </a:lnTo>
                  <a:cubicBezTo>
                    <a:pt x="0" y="41910"/>
                    <a:pt x="41910" y="0"/>
                    <a:pt x="92710" y="0"/>
                  </a:cubicBezTo>
                  <a:lnTo>
                    <a:pt x="11080847" y="0"/>
                  </a:lnTo>
                  <a:cubicBezTo>
                    <a:pt x="11131647" y="0"/>
                    <a:pt x="11173557" y="41910"/>
                    <a:pt x="11173557" y="92710"/>
                  </a:cubicBezTo>
                  <a:lnTo>
                    <a:pt x="11173557" y="8517654"/>
                  </a:lnTo>
                  <a:cubicBezTo>
                    <a:pt x="11174826" y="8569724"/>
                    <a:pt x="11132917" y="8611634"/>
                    <a:pt x="11082117" y="8611634"/>
                  </a:cubicBezTo>
                  <a:close/>
                </a:path>
              </a:pathLst>
            </a:custGeom>
            <a:solidFill>
              <a:srgbClr val="FFFFFF"/>
            </a:solidFill>
          </p:spPr>
        </p:sp>
        <p:sp>
          <p:nvSpPr>
            <p:cNvPr name="Freeform 13" id="13"/>
            <p:cNvSpPr/>
            <p:nvPr/>
          </p:nvSpPr>
          <p:spPr>
            <a:xfrm flipH="false" flipV="false" rot="0">
              <a:off x="0" y="0"/>
              <a:ext cx="11238327" cy="8675134"/>
            </a:xfrm>
            <a:custGeom>
              <a:avLst/>
              <a:gdLst/>
              <a:ahLst/>
              <a:cxnLst/>
              <a:rect r="r" b="b" t="t" l="l"/>
              <a:pathLst>
                <a:path h="8675134" w="11238327">
                  <a:moveTo>
                    <a:pt x="11113867" y="59690"/>
                  </a:moveTo>
                  <a:cubicBezTo>
                    <a:pt x="11149426" y="59690"/>
                    <a:pt x="11178637" y="88900"/>
                    <a:pt x="11178637" y="124460"/>
                  </a:cubicBezTo>
                  <a:lnTo>
                    <a:pt x="11178637" y="8550674"/>
                  </a:lnTo>
                  <a:cubicBezTo>
                    <a:pt x="11178637" y="8586234"/>
                    <a:pt x="11149426" y="8615444"/>
                    <a:pt x="11113867" y="8615444"/>
                  </a:cubicBezTo>
                  <a:lnTo>
                    <a:pt x="124460" y="8615444"/>
                  </a:lnTo>
                  <a:cubicBezTo>
                    <a:pt x="88900" y="8615444"/>
                    <a:pt x="59690" y="8586234"/>
                    <a:pt x="59690" y="8550674"/>
                  </a:cubicBezTo>
                  <a:lnTo>
                    <a:pt x="59690" y="124460"/>
                  </a:lnTo>
                  <a:cubicBezTo>
                    <a:pt x="59690" y="88900"/>
                    <a:pt x="88900" y="59690"/>
                    <a:pt x="124460" y="59690"/>
                  </a:cubicBezTo>
                  <a:lnTo>
                    <a:pt x="11113867" y="59690"/>
                  </a:lnTo>
                  <a:moveTo>
                    <a:pt x="11113867" y="0"/>
                  </a:moveTo>
                  <a:lnTo>
                    <a:pt x="124460" y="0"/>
                  </a:lnTo>
                  <a:cubicBezTo>
                    <a:pt x="55880" y="0"/>
                    <a:pt x="0" y="55880"/>
                    <a:pt x="0" y="124460"/>
                  </a:cubicBezTo>
                  <a:lnTo>
                    <a:pt x="0" y="8550674"/>
                  </a:lnTo>
                  <a:cubicBezTo>
                    <a:pt x="0" y="8619254"/>
                    <a:pt x="55880" y="8675134"/>
                    <a:pt x="124460" y="8675134"/>
                  </a:cubicBezTo>
                  <a:lnTo>
                    <a:pt x="11113867" y="8675134"/>
                  </a:lnTo>
                  <a:cubicBezTo>
                    <a:pt x="11182447" y="8675134"/>
                    <a:pt x="11238327" y="8619254"/>
                    <a:pt x="11238327" y="8550674"/>
                  </a:cubicBezTo>
                  <a:lnTo>
                    <a:pt x="11238327" y="124460"/>
                  </a:lnTo>
                  <a:cubicBezTo>
                    <a:pt x="11238327" y="55880"/>
                    <a:pt x="11182447" y="0"/>
                    <a:pt x="11113867" y="0"/>
                  </a:cubicBezTo>
                  <a:close/>
                </a:path>
              </a:pathLst>
            </a:custGeom>
            <a:solidFill>
              <a:srgbClr val="191919"/>
            </a:solidFill>
          </p:spPr>
        </p:sp>
      </p:grpSp>
      <p:grpSp>
        <p:nvGrpSpPr>
          <p:cNvPr name="Group 14" id="14"/>
          <p:cNvGrpSpPr/>
          <p:nvPr/>
        </p:nvGrpSpPr>
        <p:grpSpPr>
          <a:xfrm rot="0">
            <a:off x="9780582" y="2508901"/>
            <a:ext cx="7478718" cy="720606"/>
            <a:chOff x="0" y="0"/>
            <a:chExt cx="11238327" cy="1082860"/>
          </a:xfrm>
        </p:grpSpPr>
        <p:sp>
          <p:nvSpPr>
            <p:cNvPr name="Freeform 15" id="15"/>
            <p:cNvSpPr/>
            <p:nvPr/>
          </p:nvSpPr>
          <p:spPr>
            <a:xfrm flipH="false" flipV="false" rot="0">
              <a:off x="31750" y="31750"/>
              <a:ext cx="11174826" cy="1019360"/>
            </a:xfrm>
            <a:custGeom>
              <a:avLst/>
              <a:gdLst/>
              <a:ahLst/>
              <a:cxnLst/>
              <a:rect r="r" b="b" t="t" l="l"/>
              <a:pathLst>
                <a:path h="1019360" w="11174826">
                  <a:moveTo>
                    <a:pt x="11082117" y="1019360"/>
                  </a:moveTo>
                  <a:lnTo>
                    <a:pt x="92710" y="1019360"/>
                  </a:lnTo>
                  <a:cubicBezTo>
                    <a:pt x="41910" y="1019360"/>
                    <a:pt x="0" y="977450"/>
                    <a:pt x="0" y="926650"/>
                  </a:cubicBezTo>
                  <a:lnTo>
                    <a:pt x="0" y="92710"/>
                  </a:lnTo>
                  <a:cubicBezTo>
                    <a:pt x="0" y="41910"/>
                    <a:pt x="41910" y="0"/>
                    <a:pt x="92710" y="0"/>
                  </a:cubicBezTo>
                  <a:lnTo>
                    <a:pt x="11080847" y="0"/>
                  </a:lnTo>
                  <a:cubicBezTo>
                    <a:pt x="11131647" y="0"/>
                    <a:pt x="11173557" y="41910"/>
                    <a:pt x="11173557" y="92710"/>
                  </a:cubicBezTo>
                  <a:lnTo>
                    <a:pt x="11173557" y="925380"/>
                  </a:lnTo>
                  <a:cubicBezTo>
                    <a:pt x="11174826" y="977450"/>
                    <a:pt x="11132917" y="1019360"/>
                    <a:pt x="11082117" y="1019360"/>
                  </a:cubicBezTo>
                  <a:close/>
                </a:path>
              </a:pathLst>
            </a:custGeom>
            <a:solidFill>
              <a:srgbClr val="D9D9D9"/>
            </a:solidFill>
          </p:spPr>
        </p:sp>
        <p:sp>
          <p:nvSpPr>
            <p:cNvPr name="Freeform 16" id="16"/>
            <p:cNvSpPr/>
            <p:nvPr/>
          </p:nvSpPr>
          <p:spPr>
            <a:xfrm flipH="false" flipV="false" rot="0">
              <a:off x="0" y="0"/>
              <a:ext cx="11238327" cy="1082860"/>
            </a:xfrm>
            <a:custGeom>
              <a:avLst/>
              <a:gdLst/>
              <a:ahLst/>
              <a:cxnLst/>
              <a:rect r="r" b="b" t="t" l="l"/>
              <a:pathLst>
                <a:path h="1082860" w="11238327">
                  <a:moveTo>
                    <a:pt x="11113867" y="59690"/>
                  </a:moveTo>
                  <a:cubicBezTo>
                    <a:pt x="11149426" y="59690"/>
                    <a:pt x="11178637" y="88900"/>
                    <a:pt x="11178637" y="124460"/>
                  </a:cubicBezTo>
                  <a:lnTo>
                    <a:pt x="11178637" y="958400"/>
                  </a:lnTo>
                  <a:cubicBezTo>
                    <a:pt x="11178637" y="993960"/>
                    <a:pt x="11149426" y="1023170"/>
                    <a:pt x="11113867" y="1023170"/>
                  </a:cubicBezTo>
                  <a:lnTo>
                    <a:pt x="124460" y="1023170"/>
                  </a:lnTo>
                  <a:cubicBezTo>
                    <a:pt x="88900" y="1023170"/>
                    <a:pt x="59690" y="993960"/>
                    <a:pt x="59690" y="958400"/>
                  </a:cubicBezTo>
                  <a:lnTo>
                    <a:pt x="59690" y="124460"/>
                  </a:lnTo>
                  <a:cubicBezTo>
                    <a:pt x="59690" y="88900"/>
                    <a:pt x="88900" y="59690"/>
                    <a:pt x="124460" y="59690"/>
                  </a:cubicBezTo>
                  <a:lnTo>
                    <a:pt x="11113867" y="59690"/>
                  </a:lnTo>
                  <a:moveTo>
                    <a:pt x="11113867" y="0"/>
                  </a:moveTo>
                  <a:lnTo>
                    <a:pt x="124460" y="0"/>
                  </a:lnTo>
                  <a:cubicBezTo>
                    <a:pt x="55880" y="0"/>
                    <a:pt x="0" y="55880"/>
                    <a:pt x="0" y="124460"/>
                  </a:cubicBezTo>
                  <a:lnTo>
                    <a:pt x="0" y="958400"/>
                  </a:lnTo>
                  <a:cubicBezTo>
                    <a:pt x="0" y="1026980"/>
                    <a:pt x="55880" y="1082860"/>
                    <a:pt x="124460" y="1082860"/>
                  </a:cubicBezTo>
                  <a:lnTo>
                    <a:pt x="11113867" y="1082860"/>
                  </a:lnTo>
                  <a:cubicBezTo>
                    <a:pt x="11182447" y="1082860"/>
                    <a:pt x="11238327" y="1026980"/>
                    <a:pt x="11238327" y="958400"/>
                  </a:cubicBezTo>
                  <a:lnTo>
                    <a:pt x="11238327" y="124460"/>
                  </a:lnTo>
                  <a:cubicBezTo>
                    <a:pt x="11238327" y="55880"/>
                    <a:pt x="11182447" y="0"/>
                    <a:pt x="11113867" y="0"/>
                  </a:cubicBezTo>
                  <a:close/>
                </a:path>
              </a:pathLst>
            </a:custGeom>
            <a:solidFill>
              <a:srgbClr val="191919"/>
            </a:solidFill>
          </p:spPr>
        </p:sp>
      </p:grpSp>
      <p:sp>
        <p:nvSpPr>
          <p:cNvPr name="Freeform 17" id="17"/>
          <p:cNvSpPr/>
          <p:nvPr/>
        </p:nvSpPr>
        <p:spPr>
          <a:xfrm flipH="false" flipV="false" rot="0">
            <a:off x="10086357" y="2707684"/>
            <a:ext cx="303989" cy="303989"/>
          </a:xfrm>
          <a:custGeom>
            <a:avLst/>
            <a:gdLst/>
            <a:ahLst/>
            <a:cxnLst/>
            <a:rect r="r" b="b" t="t" l="l"/>
            <a:pathLst>
              <a:path h="303989" w="303989">
                <a:moveTo>
                  <a:pt x="0" y="0"/>
                </a:moveTo>
                <a:lnTo>
                  <a:pt x="303989" y="0"/>
                </a:lnTo>
                <a:lnTo>
                  <a:pt x="303989" y="303990"/>
                </a:lnTo>
                <a:lnTo>
                  <a:pt x="0" y="303990"/>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18" id="18"/>
          <p:cNvSpPr/>
          <p:nvPr/>
        </p:nvSpPr>
        <p:spPr>
          <a:xfrm flipH="false" flipV="false" rot="0">
            <a:off x="10590156" y="2707684"/>
            <a:ext cx="303989" cy="303989"/>
          </a:xfrm>
          <a:custGeom>
            <a:avLst/>
            <a:gdLst/>
            <a:ahLst/>
            <a:cxnLst/>
            <a:rect r="r" b="b" t="t" l="l"/>
            <a:pathLst>
              <a:path h="303989" w="303989">
                <a:moveTo>
                  <a:pt x="0" y="0"/>
                </a:moveTo>
                <a:lnTo>
                  <a:pt x="303990" y="0"/>
                </a:lnTo>
                <a:lnTo>
                  <a:pt x="303990" y="303990"/>
                </a:lnTo>
                <a:lnTo>
                  <a:pt x="0" y="303990"/>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19" id="19"/>
          <p:cNvSpPr/>
          <p:nvPr/>
        </p:nvSpPr>
        <p:spPr>
          <a:xfrm flipH="false" flipV="false" rot="0">
            <a:off x="11093956" y="2707684"/>
            <a:ext cx="303989" cy="303989"/>
          </a:xfrm>
          <a:custGeom>
            <a:avLst/>
            <a:gdLst/>
            <a:ahLst/>
            <a:cxnLst/>
            <a:rect r="r" b="b" t="t" l="l"/>
            <a:pathLst>
              <a:path h="303989" w="303989">
                <a:moveTo>
                  <a:pt x="0" y="0"/>
                </a:moveTo>
                <a:lnTo>
                  <a:pt x="303989" y="0"/>
                </a:lnTo>
                <a:lnTo>
                  <a:pt x="303989" y="303990"/>
                </a:lnTo>
                <a:lnTo>
                  <a:pt x="0" y="303990"/>
                </a:lnTo>
                <a:lnTo>
                  <a:pt x="0" y="0"/>
                </a:lnTo>
                <a:close/>
              </a:path>
            </a:pathLst>
          </a:custGeom>
          <a:blipFill>
            <a:blip r:embed="rId7">
              <a:extLst>
                <a:ext uri="{96DAC541-7B7A-43D3-8B79-37D633B846F1}">
                  <asvg:svgBlip xmlns:asvg="http://schemas.microsoft.com/office/drawing/2016/SVG/main" r:embed="rId8"/>
                </a:ext>
              </a:extLst>
            </a:blip>
            <a:stretch>
              <a:fillRect l="0" t="0" r="0" b="0"/>
            </a:stretch>
          </a:blipFill>
        </p:spPr>
      </p:sp>
      <p:sp>
        <p:nvSpPr>
          <p:cNvPr name="Freeform 20" id="20"/>
          <p:cNvSpPr/>
          <p:nvPr/>
        </p:nvSpPr>
        <p:spPr>
          <a:xfrm flipH="false" flipV="false" rot="0">
            <a:off x="7464523" y="3423302"/>
            <a:ext cx="3035790" cy="704312"/>
          </a:xfrm>
          <a:custGeom>
            <a:avLst/>
            <a:gdLst/>
            <a:ahLst/>
            <a:cxnLst/>
            <a:rect r="r" b="b" t="t" l="l"/>
            <a:pathLst>
              <a:path h="704312" w="3035790">
                <a:moveTo>
                  <a:pt x="0" y="0"/>
                </a:moveTo>
                <a:lnTo>
                  <a:pt x="3035790" y="0"/>
                </a:lnTo>
                <a:lnTo>
                  <a:pt x="3035790" y="704312"/>
                </a:lnTo>
                <a:lnTo>
                  <a:pt x="0" y="704312"/>
                </a:lnTo>
                <a:lnTo>
                  <a:pt x="0" y="0"/>
                </a:lnTo>
                <a:close/>
              </a:path>
            </a:pathLst>
          </a:custGeom>
          <a:blipFill>
            <a:blip r:embed="rId9">
              <a:extLst>
                <a:ext uri="{96DAC541-7B7A-43D3-8B79-37D633B846F1}">
                  <asvg:svgBlip xmlns:asvg="http://schemas.microsoft.com/office/drawing/2016/SVG/main" r:embed="rId10"/>
                </a:ext>
              </a:extLst>
            </a:blip>
            <a:stretch>
              <a:fillRect l="-50896" t="0" r="0" b="0"/>
            </a:stretch>
          </a:blipFill>
        </p:spPr>
      </p:sp>
      <p:graphicFrame>
        <p:nvGraphicFramePr>
          <p:cNvPr name="Table 21" id="21"/>
          <p:cNvGraphicFramePr>
            <a:graphicFrameLocks noGrp="true"/>
          </p:cNvGraphicFramePr>
          <p:nvPr/>
        </p:nvGraphicFramePr>
        <p:xfrm>
          <a:off x="10086357" y="4556239"/>
          <a:ext cx="6888783" cy="3643633"/>
        </p:xfrm>
        <a:graphic>
          <a:graphicData uri="http://schemas.openxmlformats.org/drawingml/2006/table">
            <a:tbl>
              <a:tblPr/>
              <a:tblGrid>
                <a:gridCol w="2920100"/>
                <a:gridCol w="1985216"/>
                <a:gridCol w="1983467"/>
              </a:tblGrid>
              <a:tr h="1010693">
                <a:tc>
                  <a:txBody>
                    <a:bodyPr anchor="t" rtlCol="false"/>
                    <a:lstStyle/>
                    <a:p>
                      <a:pPr algn="ctr">
                        <a:lnSpc>
                          <a:spcPts val="3150"/>
                        </a:lnSpc>
                        <a:defRPr/>
                      </a:pPr>
                      <a:r>
                        <a:rPr lang="en-US" sz="2299" b="true">
                          <a:solidFill>
                            <a:srgbClr val="000000"/>
                          </a:solidFill>
                          <a:latin typeface="Poppins 1 Medium"/>
                          <a:ea typeface="Poppins 1 Medium"/>
                          <a:cs typeface="Poppins 1 Medium"/>
                          <a:sym typeface="Poppins 1 Medium"/>
                        </a:rPr>
                        <a:t>Service</a:t>
                      </a:r>
                      <a:endParaRPr lang="en-US" sz="1100"/>
                    </a:p>
                  </a:txBody>
                  <a:tcPr marL="190500" marR="190500" marT="190500" marB="190500" anchor="ctr">
                    <a:lnL cmpd="sng" algn="ctr" cap="flat" w="38100">
                      <a:solidFill>
                        <a:srgbClr val="000000"/>
                      </a:solidFill>
                      <a:prstDash val="solid"/>
                      <a:round/>
                      <a:headEnd type="none" w="med" len="med"/>
                      <a:tailEnd type="none" w="med" len="med"/>
                    </a:lnL>
                    <a:lnR cmpd="sng" algn="ctr" cap="flat" w="38100">
                      <a:solidFill>
                        <a:srgbClr val="000000"/>
                      </a:solidFill>
                      <a:prstDash val="solid"/>
                      <a:round/>
                      <a:headEnd type="none" w="med" len="med"/>
                      <a:tailEnd type="none" w="med" len="med"/>
                    </a:lnR>
                    <a:lnT cmpd="sng" algn="ctr" cap="flat" w="38100">
                      <a:solidFill>
                        <a:srgbClr val="000000"/>
                      </a:solidFill>
                      <a:prstDash val="solid"/>
                      <a:round/>
                      <a:headEnd type="none" w="med" len="med"/>
                      <a:tailEnd type="none" w="med" len="med"/>
                    </a:lnT>
                    <a:lnB cmpd="sng" algn="ctr" cap="flat" w="38100">
                      <a:solidFill>
                        <a:srgbClr val="000000"/>
                      </a:solidFill>
                      <a:prstDash val="solid"/>
                      <a:round/>
                      <a:headEnd type="none" w="med" len="med"/>
                      <a:tailEnd type="none" w="med" len="med"/>
                    </a:lnB>
                  </a:tcPr>
                </a:tc>
                <a:tc>
                  <a:txBody>
                    <a:bodyPr anchor="t" rtlCol="false"/>
                    <a:lstStyle/>
                    <a:p>
                      <a:pPr algn="ctr">
                        <a:lnSpc>
                          <a:spcPts val="3150"/>
                        </a:lnSpc>
                        <a:defRPr/>
                      </a:pPr>
                      <a:r>
                        <a:rPr lang="en-US" sz="2299" b="true">
                          <a:solidFill>
                            <a:srgbClr val="000000"/>
                          </a:solidFill>
                          <a:latin typeface="Poppins 1 Medium"/>
                          <a:ea typeface="Poppins 1 Medium"/>
                          <a:cs typeface="Poppins 1 Medium"/>
                          <a:sym typeface="Poppins 1 Medium"/>
                        </a:rPr>
                        <a:t>YTD</a:t>
                      </a:r>
                      <a:endParaRPr lang="en-US" sz="1100"/>
                    </a:p>
                  </a:txBody>
                  <a:tcPr marL="190500" marR="190500" marT="190500" marB="190500" anchor="ctr">
                    <a:lnL cmpd="sng" algn="ctr" cap="flat" w="38100">
                      <a:solidFill>
                        <a:srgbClr val="000000"/>
                      </a:solidFill>
                      <a:prstDash val="solid"/>
                      <a:round/>
                      <a:headEnd type="none" w="med" len="med"/>
                      <a:tailEnd type="none" w="med" len="med"/>
                    </a:lnL>
                    <a:lnR cmpd="sng" algn="ctr" cap="flat" w="38100">
                      <a:solidFill>
                        <a:srgbClr val="000000"/>
                      </a:solidFill>
                      <a:prstDash val="solid"/>
                      <a:round/>
                      <a:headEnd type="none" w="med" len="med"/>
                      <a:tailEnd type="none" w="med" len="med"/>
                    </a:lnR>
                    <a:lnT cmpd="sng" algn="ctr" cap="flat" w="38100">
                      <a:solidFill>
                        <a:srgbClr val="000000"/>
                      </a:solidFill>
                      <a:prstDash val="solid"/>
                      <a:round/>
                      <a:headEnd type="none" w="med" len="med"/>
                      <a:tailEnd type="none" w="med" len="med"/>
                    </a:lnT>
                    <a:lnB cmpd="sng" algn="ctr" cap="flat" w="38100">
                      <a:solidFill>
                        <a:srgbClr val="000000"/>
                      </a:solidFill>
                      <a:prstDash val="solid"/>
                      <a:round/>
                      <a:headEnd type="none" w="med" len="med"/>
                      <a:tailEnd type="none" w="med" len="med"/>
                    </a:lnB>
                  </a:tcPr>
                </a:tc>
                <a:tc>
                  <a:txBody>
                    <a:bodyPr anchor="t" rtlCol="false"/>
                    <a:lstStyle/>
                    <a:p>
                      <a:pPr algn="ctr">
                        <a:lnSpc>
                          <a:spcPts val="3079"/>
                        </a:lnSpc>
                        <a:defRPr/>
                      </a:pPr>
                      <a:r>
                        <a:rPr lang="en-US" sz="2199" b="true">
                          <a:solidFill>
                            <a:srgbClr val="000000"/>
                          </a:solidFill>
                          <a:latin typeface="Poppins 1 Medium"/>
                          <a:ea typeface="Poppins 1 Medium"/>
                          <a:cs typeface="Poppins 1 Medium"/>
                          <a:sym typeface="Poppins 1 Medium"/>
                        </a:rPr>
                        <a:t>Goal</a:t>
                      </a:r>
                      <a:endParaRPr lang="en-US" sz="1100"/>
                    </a:p>
                  </a:txBody>
                  <a:tcPr marL="190500" marR="190500" marT="190500" marB="190500" anchor="ctr">
                    <a:lnL cmpd="sng" algn="ctr" cap="flat" w="38100">
                      <a:solidFill>
                        <a:srgbClr val="000000"/>
                      </a:solidFill>
                      <a:prstDash val="solid"/>
                      <a:round/>
                      <a:headEnd type="none" w="med" len="med"/>
                      <a:tailEnd type="none" w="med" len="med"/>
                    </a:lnL>
                    <a:lnR cmpd="sng" algn="ctr" cap="flat" w="38100">
                      <a:solidFill>
                        <a:srgbClr val="000000"/>
                      </a:solidFill>
                      <a:prstDash val="solid"/>
                      <a:round/>
                      <a:headEnd type="none" w="med" len="med"/>
                      <a:tailEnd type="none" w="med" len="med"/>
                    </a:lnR>
                    <a:lnT cmpd="sng" algn="ctr" cap="flat" w="38100">
                      <a:solidFill>
                        <a:srgbClr val="000000"/>
                      </a:solidFill>
                      <a:prstDash val="solid"/>
                      <a:round/>
                      <a:headEnd type="none" w="med" len="med"/>
                      <a:tailEnd type="none" w="med" len="med"/>
                    </a:lnT>
                    <a:lnB cmpd="sng" algn="ctr" cap="flat" w="38100">
                      <a:solidFill>
                        <a:srgbClr val="000000"/>
                      </a:solidFill>
                      <a:prstDash val="solid"/>
                      <a:round/>
                      <a:headEnd type="none" w="med" len="med"/>
                      <a:tailEnd type="none" w="med" len="med"/>
                    </a:lnB>
                  </a:tcPr>
                </a:tc>
              </a:tr>
              <a:tr h="881071">
                <a:tc>
                  <a:txBody>
                    <a:bodyPr anchor="t" rtlCol="false"/>
                    <a:lstStyle/>
                    <a:p>
                      <a:pPr algn="ctr">
                        <a:lnSpc>
                          <a:spcPts val="1530"/>
                        </a:lnSpc>
                        <a:defRPr/>
                      </a:pPr>
                      <a:r>
                        <a:rPr lang="en-US" sz="1800">
                          <a:solidFill>
                            <a:srgbClr val="000000"/>
                          </a:solidFill>
                          <a:latin typeface="Poppins 1"/>
                          <a:ea typeface="Poppins 1"/>
                          <a:cs typeface="Poppins 1"/>
                          <a:sym typeface="Poppins 1"/>
                        </a:rPr>
                        <a:t>Coaching Sessions</a:t>
                      </a:r>
                      <a:endParaRPr lang="en-US" sz="1100"/>
                    </a:p>
                  </a:txBody>
                  <a:tcPr marL="190500" marR="190500" marT="190500" marB="190500" anchor="ctr">
                    <a:lnL cmpd="sng" algn="ctr" cap="flat" w="38100">
                      <a:solidFill>
                        <a:srgbClr val="000000"/>
                      </a:solidFill>
                      <a:prstDash val="solid"/>
                      <a:round/>
                      <a:headEnd type="none" w="med" len="med"/>
                      <a:tailEnd type="none" w="med" len="med"/>
                    </a:lnL>
                    <a:lnR cmpd="sng" algn="ctr" cap="flat" w="38100">
                      <a:solidFill>
                        <a:srgbClr val="000000"/>
                      </a:solidFill>
                      <a:prstDash val="solid"/>
                      <a:round/>
                      <a:headEnd type="none" w="med" len="med"/>
                      <a:tailEnd type="none" w="med" len="med"/>
                    </a:lnR>
                    <a:lnT cmpd="sng" algn="ctr" cap="flat" w="38100">
                      <a:solidFill>
                        <a:srgbClr val="000000"/>
                      </a:solidFill>
                      <a:prstDash val="solid"/>
                      <a:round/>
                      <a:headEnd type="none" w="med" len="med"/>
                      <a:tailEnd type="none" w="med" len="med"/>
                    </a:lnT>
                    <a:lnB cmpd="sng" algn="ctr" cap="flat" w="38100">
                      <a:solidFill>
                        <a:srgbClr val="000000"/>
                      </a:solidFill>
                      <a:prstDash val="solid"/>
                      <a:round/>
                      <a:headEnd type="none" w="med" len="med"/>
                      <a:tailEnd type="none" w="med" len="med"/>
                    </a:lnB>
                  </a:tcPr>
                </a:tc>
                <a:tc>
                  <a:txBody>
                    <a:bodyPr anchor="t" rtlCol="false"/>
                    <a:lstStyle/>
                    <a:p>
                      <a:pPr algn="ctr">
                        <a:lnSpc>
                          <a:spcPts val="2520"/>
                        </a:lnSpc>
                        <a:defRPr/>
                      </a:pPr>
                      <a:r>
                        <a:rPr lang="en-US" sz="1800">
                          <a:solidFill>
                            <a:srgbClr val="000000"/>
                          </a:solidFill>
                          <a:latin typeface="Poppins 1"/>
                          <a:ea typeface="Poppins 1"/>
                          <a:cs typeface="Poppins 1"/>
                          <a:sym typeface="Poppins 1"/>
                        </a:rPr>
                        <a:t>571</a:t>
                      </a:r>
                      <a:endParaRPr lang="en-US" sz="1100"/>
                    </a:p>
                  </a:txBody>
                  <a:tcPr marL="190500" marR="190500" marT="190500" marB="190500" anchor="ctr">
                    <a:lnL cmpd="sng" algn="ctr" cap="flat" w="38100">
                      <a:solidFill>
                        <a:srgbClr val="000000"/>
                      </a:solidFill>
                      <a:prstDash val="solid"/>
                      <a:round/>
                      <a:headEnd type="none" w="med" len="med"/>
                      <a:tailEnd type="none" w="med" len="med"/>
                    </a:lnL>
                    <a:lnR cmpd="sng" algn="ctr" cap="flat" w="38100">
                      <a:solidFill>
                        <a:srgbClr val="000000"/>
                      </a:solidFill>
                      <a:prstDash val="solid"/>
                      <a:round/>
                      <a:headEnd type="none" w="med" len="med"/>
                      <a:tailEnd type="none" w="med" len="med"/>
                    </a:lnR>
                    <a:lnT cmpd="sng" algn="ctr" cap="flat" w="38100">
                      <a:solidFill>
                        <a:srgbClr val="000000"/>
                      </a:solidFill>
                      <a:prstDash val="solid"/>
                      <a:round/>
                      <a:headEnd type="none" w="med" len="med"/>
                      <a:tailEnd type="none" w="med" len="med"/>
                    </a:lnT>
                    <a:lnB cmpd="sng" algn="ctr" cap="flat" w="38100">
                      <a:solidFill>
                        <a:srgbClr val="000000"/>
                      </a:solidFill>
                      <a:prstDash val="solid"/>
                      <a:round/>
                      <a:headEnd type="none" w="med" len="med"/>
                      <a:tailEnd type="none" w="med" len="med"/>
                    </a:lnB>
                  </a:tcPr>
                </a:tc>
                <a:tc>
                  <a:txBody>
                    <a:bodyPr anchor="t" rtlCol="false"/>
                    <a:lstStyle/>
                    <a:p>
                      <a:pPr algn="ctr">
                        <a:lnSpc>
                          <a:spcPts val="2520"/>
                        </a:lnSpc>
                        <a:defRPr/>
                      </a:pPr>
                      <a:r>
                        <a:rPr lang="en-US" sz="1800">
                          <a:solidFill>
                            <a:srgbClr val="000000"/>
                          </a:solidFill>
                          <a:latin typeface="Poppins 1"/>
                          <a:ea typeface="Poppins 1"/>
                          <a:cs typeface="Poppins 1"/>
                          <a:sym typeface="Poppins 1"/>
                        </a:rPr>
                        <a:t>950</a:t>
                      </a:r>
                      <a:endParaRPr lang="en-US" sz="1100"/>
                    </a:p>
                  </a:txBody>
                  <a:tcPr marL="190500" marR="190500" marT="190500" marB="190500" anchor="ctr">
                    <a:lnL cmpd="sng" algn="ctr" cap="flat" w="38100">
                      <a:solidFill>
                        <a:srgbClr val="000000"/>
                      </a:solidFill>
                      <a:prstDash val="solid"/>
                      <a:round/>
                      <a:headEnd type="none" w="med" len="med"/>
                      <a:tailEnd type="none" w="med" len="med"/>
                    </a:lnL>
                    <a:lnR cmpd="sng" algn="ctr" cap="flat" w="38100">
                      <a:solidFill>
                        <a:srgbClr val="000000"/>
                      </a:solidFill>
                      <a:prstDash val="solid"/>
                      <a:round/>
                      <a:headEnd type="none" w="med" len="med"/>
                      <a:tailEnd type="none" w="med" len="med"/>
                    </a:lnR>
                    <a:lnT cmpd="sng" algn="ctr" cap="flat" w="38100">
                      <a:solidFill>
                        <a:srgbClr val="000000"/>
                      </a:solidFill>
                      <a:prstDash val="solid"/>
                      <a:round/>
                      <a:headEnd type="none" w="med" len="med"/>
                      <a:tailEnd type="none" w="med" len="med"/>
                    </a:lnT>
                    <a:lnB cmpd="sng" algn="ctr" cap="flat" w="38100">
                      <a:solidFill>
                        <a:srgbClr val="000000"/>
                      </a:solidFill>
                      <a:prstDash val="solid"/>
                      <a:round/>
                      <a:headEnd type="none" w="med" len="med"/>
                      <a:tailEnd type="none" w="med" len="med"/>
                    </a:lnB>
                  </a:tcPr>
                </a:tc>
              </a:tr>
              <a:tr h="875934">
                <a:tc>
                  <a:txBody>
                    <a:bodyPr anchor="t" rtlCol="false"/>
                    <a:lstStyle/>
                    <a:p>
                      <a:pPr algn="ctr">
                        <a:lnSpc>
                          <a:spcPts val="1530"/>
                        </a:lnSpc>
                        <a:defRPr/>
                      </a:pPr>
                      <a:r>
                        <a:rPr lang="en-US" sz="1800">
                          <a:solidFill>
                            <a:srgbClr val="000000"/>
                          </a:solidFill>
                          <a:latin typeface="Poppins 1"/>
                          <a:ea typeface="Poppins 1"/>
                          <a:cs typeface="Poppins 1"/>
                          <a:sym typeface="Poppins 1"/>
                        </a:rPr>
                        <a:t>Credit Report Reviews</a:t>
                      </a:r>
                      <a:endParaRPr lang="en-US" sz="1100"/>
                    </a:p>
                  </a:txBody>
                  <a:tcPr marL="190500" marR="190500" marT="190500" marB="190500" anchor="ctr">
                    <a:lnL cmpd="sng" algn="ctr" cap="flat" w="38100">
                      <a:solidFill>
                        <a:srgbClr val="000000"/>
                      </a:solidFill>
                      <a:prstDash val="solid"/>
                      <a:round/>
                      <a:headEnd type="none" w="med" len="med"/>
                      <a:tailEnd type="none" w="med" len="med"/>
                    </a:lnL>
                    <a:lnR cmpd="sng" algn="ctr" cap="flat" w="38100">
                      <a:solidFill>
                        <a:srgbClr val="000000"/>
                      </a:solidFill>
                      <a:prstDash val="solid"/>
                      <a:round/>
                      <a:headEnd type="none" w="med" len="med"/>
                      <a:tailEnd type="none" w="med" len="med"/>
                    </a:lnR>
                    <a:lnT cmpd="sng" algn="ctr" cap="flat" w="38100">
                      <a:solidFill>
                        <a:srgbClr val="000000"/>
                      </a:solidFill>
                      <a:prstDash val="solid"/>
                      <a:round/>
                      <a:headEnd type="none" w="med" len="med"/>
                      <a:tailEnd type="none" w="med" len="med"/>
                    </a:lnT>
                    <a:lnB cmpd="sng" algn="ctr" cap="flat" w="38100">
                      <a:solidFill>
                        <a:srgbClr val="000000"/>
                      </a:solidFill>
                      <a:prstDash val="solid"/>
                      <a:round/>
                      <a:headEnd type="none" w="med" len="med"/>
                      <a:tailEnd type="none" w="med" len="med"/>
                    </a:lnB>
                  </a:tcPr>
                </a:tc>
                <a:tc>
                  <a:txBody>
                    <a:bodyPr anchor="t" rtlCol="false"/>
                    <a:lstStyle/>
                    <a:p>
                      <a:pPr algn="ctr">
                        <a:lnSpc>
                          <a:spcPts val="2520"/>
                        </a:lnSpc>
                        <a:defRPr/>
                      </a:pPr>
                      <a:r>
                        <a:rPr lang="en-US" sz="1800">
                          <a:solidFill>
                            <a:srgbClr val="000000"/>
                          </a:solidFill>
                          <a:latin typeface="Poppins 1"/>
                          <a:ea typeface="Poppins 1"/>
                          <a:cs typeface="Poppins 1"/>
                          <a:sym typeface="Poppins 1"/>
                        </a:rPr>
                        <a:t>229</a:t>
                      </a:r>
                      <a:endParaRPr lang="en-US" sz="1100"/>
                    </a:p>
                  </a:txBody>
                  <a:tcPr marL="190500" marR="190500" marT="190500" marB="190500" anchor="ctr">
                    <a:lnL cmpd="sng" algn="ctr" cap="flat" w="38100">
                      <a:solidFill>
                        <a:srgbClr val="000000"/>
                      </a:solidFill>
                      <a:prstDash val="solid"/>
                      <a:round/>
                      <a:headEnd type="none" w="med" len="med"/>
                      <a:tailEnd type="none" w="med" len="med"/>
                    </a:lnL>
                    <a:lnR cmpd="sng" algn="ctr" cap="flat" w="38100">
                      <a:solidFill>
                        <a:srgbClr val="000000"/>
                      </a:solidFill>
                      <a:prstDash val="solid"/>
                      <a:round/>
                      <a:headEnd type="none" w="med" len="med"/>
                      <a:tailEnd type="none" w="med" len="med"/>
                    </a:lnR>
                    <a:lnT cmpd="sng" algn="ctr" cap="flat" w="38100">
                      <a:solidFill>
                        <a:srgbClr val="000000"/>
                      </a:solidFill>
                      <a:prstDash val="solid"/>
                      <a:round/>
                      <a:headEnd type="none" w="med" len="med"/>
                      <a:tailEnd type="none" w="med" len="med"/>
                    </a:lnT>
                    <a:lnB cmpd="sng" algn="ctr" cap="flat" w="38100">
                      <a:solidFill>
                        <a:srgbClr val="000000"/>
                      </a:solidFill>
                      <a:prstDash val="solid"/>
                      <a:round/>
                      <a:headEnd type="none" w="med" len="med"/>
                      <a:tailEnd type="none" w="med" len="med"/>
                    </a:lnB>
                  </a:tcPr>
                </a:tc>
                <a:tc>
                  <a:txBody>
                    <a:bodyPr anchor="t" rtlCol="false"/>
                    <a:lstStyle/>
                    <a:p>
                      <a:pPr algn="ctr">
                        <a:lnSpc>
                          <a:spcPts val="2520"/>
                        </a:lnSpc>
                        <a:defRPr/>
                      </a:pPr>
                      <a:r>
                        <a:rPr lang="en-US" sz="1800">
                          <a:solidFill>
                            <a:srgbClr val="000000"/>
                          </a:solidFill>
                          <a:latin typeface="Poppins 1"/>
                          <a:ea typeface="Poppins 1"/>
                          <a:cs typeface="Poppins 1"/>
                          <a:sym typeface="Poppins 1"/>
                        </a:rPr>
                        <a:t>500</a:t>
                      </a:r>
                      <a:endParaRPr lang="en-US" sz="1100"/>
                    </a:p>
                  </a:txBody>
                  <a:tcPr marL="190500" marR="190500" marT="190500" marB="190500" anchor="ctr">
                    <a:lnL cmpd="sng" algn="ctr" cap="flat" w="38100">
                      <a:solidFill>
                        <a:srgbClr val="000000"/>
                      </a:solidFill>
                      <a:prstDash val="solid"/>
                      <a:round/>
                      <a:headEnd type="none" w="med" len="med"/>
                      <a:tailEnd type="none" w="med" len="med"/>
                    </a:lnL>
                    <a:lnR cmpd="sng" algn="ctr" cap="flat" w="38100">
                      <a:solidFill>
                        <a:srgbClr val="000000"/>
                      </a:solidFill>
                      <a:prstDash val="solid"/>
                      <a:round/>
                      <a:headEnd type="none" w="med" len="med"/>
                      <a:tailEnd type="none" w="med" len="med"/>
                    </a:lnR>
                    <a:lnT cmpd="sng" algn="ctr" cap="flat" w="38100">
                      <a:solidFill>
                        <a:srgbClr val="000000"/>
                      </a:solidFill>
                      <a:prstDash val="solid"/>
                      <a:round/>
                      <a:headEnd type="none" w="med" len="med"/>
                      <a:tailEnd type="none" w="med" len="med"/>
                    </a:lnT>
                    <a:lnB cmpd="sng" algn="ctr" cap="flat" w="38100">
                      <a:solidFill>
                        <a:srgbClr val="000000"/>
                      </a:solidFill>
                      <a:prstDash val="solid"/>
                      <a:round/>
                      <a:headEnd type="none" w="med" len="med"/>
                      <a:tailEnd type="none" w="med" len="med"/>
                    </a:lnB>
                  </a:tcPr>
                </a:tc>
              </a:tr>
              <a:tr h="875934">
                <a:tc>
                  <a:txBody>
                    <a:bodyPr anchor="t" rtlCol="false"/>
                    <a:lstStyle/>
                    <a:p>
                      <a:pPr algn="ctr">
                        <a:lnSpc>
                          <a:spcPts val="1530"/>
                        </a:lnSpc>
                        <a:defRPr/>
                      </a:pPr>
                      <a:r>
                        <a:rPr lang="en-US" sz="1800">
                          <a:solidFill>
                            <a:srgbClr val="000000"/>
                          </a:solidFill>
                          <a:latin typeface="Poppins 1"/>
                          <a:ea typeface="Poppins 1"/>
                          <a:cs typeface="Poppins 1"/>
                          <a:sym typeface="Poppins 1"/>
                        </a:rPr>
                        <a:t>Class Pull-Through</a:t>
                      </a:r>
                      <a:endParaRPr lang="en-US" sz="1100"/>
                    </a:p>
                  </a:txBody>
                  <a:tcPr marL="190500" marR="190500" marT="190500" marB="190500" anchor="ctr">
                    <a:lnL cmpd="sng" algn="ctr" cap="flat" w="38100">
                      <a:solidFill>
                        <a:srgbClr val="000000"/>
                      </a:solidFill>
                      <a:prstDash val="solid"/>
                      <a:round/>
                      <a:headEnd type="none" w="med" len="med"/>
                      <a:tailEnd type="none" w="med" len="med"/>
                    </a:lnL>
                    <a:lnR cmpd="sng" algn="ctr" cap="flat" w="38100">
                      <a:solidFill>
                        <a:srgbClr val="000000"/>
                      </a:solidFill>
                      <a:prstDash val="solid"/>
                      <a:round/>
                      <a:headEnd type="none" w="med" len="med"/>
                      <a:tailEnd type="none" w="med" len="med"/>
                    </a:lnR>
                    <a:lnT cmpd="sng" algn="ctr" cap="flat" w="38100">
                      <a:solidFill>
                        <a:srgbClr val="000000"/>
                      </a:solidFill>
                      <a:prstDash val="solid"/>
                      <a:round/>
                      <a:headEnd type="none" w="med" len="med"/>
                      <a:tailEnd type="none" w="med" len="med"/>
                    </a:lnT>
                    <a:lnB cmpd="sng" algn="ctr" cap="flat" w="38100">
                      <a:solidFill>
                        <a:srgbClr val="000000"/>
                      </a:solidFill>
                      <a:prstDash val="solid"/>
                      <a:round/>
                      <a:headEnd type="none" w="med" len="med"/>
                      <a:tailEnd type="none" w="med" len="med"/>
                    </a:lnB>
                  </a:tcPr>
                </a:tc>
                <a:tc>
                  <a:txBody>
                    <a:bodyPr anchor="t" rtlCol="false"/>
                    <a:lstStyle/>
                    <a:p>
                      <a:pPr algn="ctr">
                        <a:lnSpc>
                          <a:spcPts val="2520"/>
                        </a:lnSpc>
                        <a:defRPr/>
                      </a:pPr>
                      <a:r>
                        <a:rPr lang="en-US" sz="1800">
                          <a:solidFill>
                            <a:srgbClr val="000000"/>
                          </a:solidFill>
                          <a:latin typeface="Poppins 1"/>
                          <a:ea typeface="Poppins 1"/>
                          <a:cs typeface="Poppins 1"/>
                          <a:sym typeface="Poppins 1"/>
                        </a:rPr>
                        <a:t>37.5%</a:t>
                      </a:r>
                      <a:endParaRPr lang="en-US" sz="1100"/>
                    </a:p>
                  </a:txBody>
                  <a:tcPr marL="190500" marR="190500" marT="190500" marB="190500" anchor="ctr">
                    <a:lnL cmpd="sng" algn="ctr" cap="flat" w="38100">
                      <a:solidFill>
                        <a:srgbClr val="000000"/>
                      </a:solidFill>
                      <a:prstDash val="solid"/>
                      <a:round/>
                      <a:headEnd type="none" w="med" len="med"/>
                      <a:tailEnd type="none" w="med" len="med"/>
                    </a:lnL>
                    <a:lnR cmpd="sng" algn="ctr" cap="flat" w="38100">
                      <a:solidFill>
                        <a:srgbClr val="000000"/>
                      </a:solidFill>
                      <a:prstDash val="solid"/>
                      <a:round/>
                      <a:headEnd type="none" w="med" len="med"/>
                      <a:tailEnd type="none" w="med" len="med"/>
                    </a:lnR>
                    <a:lnT cmpd="sng" algn="ctr" cap="flat" w="38100">
                      <a:solidFill>
                        <a:srgbClr val="000000"/>
                      </a:solidFill>
                      <a:prstDash val="solid"/>
                      <a:round/>
                      <a:headEnd type="none" w="med" len="med"/>
                      <a:tailEnd type="none" w="med" len="med"/>
                    </a:lnT>
                    <a:lnB cmpd="sng" algn="ctr" cap="flat" w="38100">
                      <a:solidFill>
                        <a:srgbClr val="000000"/>
                      </a:solidFill>
                      <a:prstDash val="solid"/>
                      <a:round/>
                      <a:headEnd type="none" w="med" len="med"/>
                      <a:tailEnd type="none" w="med" len="med"/>
                    </a:lnB>
                  </a:tcPr>
                </a:tc>
                <a:tc>
                  <a:txBody>
                    <a:bodyPr anchor="t" rtlCol="false"/>
                    <a:lstStyle/>
                    <a:p>
                      <a:pPr algn="ctr">
                        <a:lnSpc>
                          <a:spcPts val="2520"/>
                        </a:lnSpc>
                        <a:defRPr/>
                      </a:pPr>
                      <a:r>
                        <a:rPr lang="en-US" sz="1800">
                          <a:solidFill>
                            <a:srgbClr val="000000"/>
                          </a:solidFill>
                          <a:latin typeface="Poppins 1"/>
                          <a:ea typeface="Poppins 1"/>
                          <a:cs typeface="Poppins 1"/>
                          <a:sym typeface="Poppins 1"/>
                        </a:rPr>
                        <a:t>37%</a:t>
                      </a:r>
                      <a:endParaRPr lang="en-US" sz="1100"/>
                    </a:p>
                  </a:txBody>
                  <a:tcPr marL="190500" marR="190500" marT="190500" marB="190500" anchor="ctr">
                    <a:lnL cmpd="sng" algn="ctr" cap="flat" w="38100">
                      <a:solidFill>
                        <a:srgbClr val="000000"/>
                      </a:solidFill>
                      <a:prstDash val="solid"/>
                      <a:round/>
                      <a:headEnd type="none" w="med" len="med"/>
                      <a:tailEnd type="none" w="med" len="med"/>
                    </a:lnL>
                    <a:lnR cmpd="sng" algn="ctr" cap="flat" w="38100">
                      <a:solidFill>
                        <a:srgbClr val="000000"/>
                      </a:solidFill>
                      <a:prstDash val="solid"/>
                      <a:round/>
                      <a:headEnd type="none" w="med" len="med"/>
                      <a:tailEnd type="none" w="med" len="med"/>
                    </a:lnR>
                    <a:lnT cmpd="sng" algn="ctr" cap="flat" w="38100">
                      <a:solidFill>
                        <a:srgbClr val="000000"/>
                      </a:solidFill>
                      <a:prstDash val="solid"/>
                      <a:round/>
                      <a:headEnd type="none" w="med" len="med"/>
                      <a:tailEnd type="none" w="med" len="med"/>
                    </a:lnT>
                    <a:lnB cmpd="sng" algn="ctr" cap="flat" w="38100">
                      <a:solidFill>
                        <a:srgbClr val="000000"/>
                      </a:solidFill>
                      <a:prstDash val="solid"/>
                      <a:round/>
                      <a:headEnd type="none" w="med" len="med"/>
                      <a:tailEnd type="none" w="med" len="med"/>
                    </a:lnB>
                  </a:tcPr>
                </a:tc>
              </a:tr>
            </a:tbl>
          </a:graphicData>
        </a:graphic>
      </p:graphicFrame>
      <p:sp>
        <p:nvSpPr>
          <p:cNvPr name="TextBox 22" id="22"/>
          <p:cNvSpPr txBox="true"/>
          <p:nvPr/>
        </p:nvSpPr>
        <p:spPr>
          <a:xfrm rot="0">
            <a:off x="1734506" y="2628595"/>
            <a:ext cx="6298353" cy="685801"/>
          </a:xfrm>
          <a:prstGeom prst="rect">
            <a:avLst/>
          </a:prstGeom>
        </p:spPr>
        <p:txBody>
          <a:bodyPr anchor="t" rtlCol="false" tIns="0" lIns="0" bIns="0" rIns="0">
            <a:spAutoFit/>
          </a:bodyPr>
          <a:lstStyle/>
          <a:p>
            <a:pPr algn="l">
              <a:lnSpc>
                <a:spcPts val="4800"/>
              </a:lnSpc>
            </a:pPr>
            <a:r>
              <a:rPr lang="en-US" sz="6000">
                <a:solidFill>
                  <a:srgbClr val="5C2D91"/>
                </a:solidFill>
                <a:latin typeface="Oswald"/>
                <a:ea typeface="Oswald"/>
                <a:cs typeface="Oswald"/>
                <a:sym typeface="Oswald"/>
              </a:rPr>
              <a:t>OUTREACH</a:t>
            </a:r>
          </a:p>
        </p:txBody>
      </p:sp>
      <p:sp>
        <p:nvSpPr>
          <p:cNvPr name="TextBox 23" id="23"/>
          <p:cNvSpPr txBox="true"/>
          <p:nvPr/>
        </p:nvSpPr>
        <p:spPr>
          <a:xfrm rot="0">
            <a:off x="1734506" y="3606709"/>
            <a:ext cx="6298353" cy="4521200"/>
          </a:xfrm>
          <a:prstGeom prst="rect">
            <a:avLst/>
          </a:prstGeom>
        </p:spPr>
        <p:txBody>
          <a:bodyPr anchor="t" rtlCol="false" tIns="0" lIns="0" bIns="0" rIns="0">
            <a:spAutoFit/>
          </a:bodyPr>
          <a:lstStyle/>
          <a:p>
            <a:pPr algn="l">
              <a:lnSpc>
                <a:spcPts val="3249"/>
              </a:lnSpc>
            </a:pPr>
            <a:r>
              <a:rPr lang="en-US" sz="2499">
                <a:solidFill>
                  <a:srgbClr val="003D75"/>
                </a:solidFill>
                <a:latin typeface="Poppins 2"/>
                <a:ea typeface="Poppins 2"/>
                <a:cs typeface="Poppins 2"/>
                <a:sym typeface="Poppins 2"/>
              </a:rPr>
              <a:t>Since our last meeting:</a:t>
            </a:r>
          </a:p>
          <a:p>
            <a:pPr algn="l" marL="539749" indent="-269875" lvl="1">
              <a:lnSpc>
                <a:spcPts val="3249"/>
              </a:lnSpc>
              <a:buFont typeface="Arial"/>
              <a:buChar char="•"/>
            </a:pPr>
            <a:r>
              <a:rPr lang="en-US" sz="2499">
                <a:solidFill>
                  <a:srgbClr val="003D75"/>
                </a:solidFill>
                <a:latin typeface="Poppins 2"/>
                <a:ea typeface="Poppins 2"/>
                <a:cs typeface="Poppins 2"/>
                <a:sym typeface="Poppins 2"/>
              </a:rPr>
              <a:t>10.8K reached on Facebook</a:t>
            </a:r>
          </a:p>
          <a:p>
            <a:pPr algn="l" marL="1079499" indent="-359833" lvl="2">
              <a:lnSpc>
                <a:spcPts val="3249"/>
              </a:lnSpc>
              <a:buFont typeface="Arial"/>
              <a:buChar char="⚬"/>
            </a:pPr>
            <a:r>
              <a:rPr lang="en-US" sz="2499">
                <a:solidFill>
                  <a:srgbClr val="003D75"/>
                </a:solidFill>
                <a:latin typeface="Poppins 2"/>
                <a:ea typeface="Poppins 2"/>
                <a:cs typeface="Poppins 2"/>
                <a:sym typeface="Poppins 2"/>
              </a:rPr>
              <a:t>decrease </a:t>
            </a:r>
            <a:r>
              <a:rPr lang="en-US" sz="2499">
                <a:solidFill>
                  <a:srgbClr val="003D75"/>
                </a:solidFill>
                <a:latin typeface="Poppins 2"/>
                <a:ea typeface="Poppins 2"/>
                <a:cs typeface="Poppins 2"/>
                <a:sym typeface="Poppins 2"/>
              </a:rPr>
              <a:t>of 6.8%</a:t>
            </a:r>
          </a:p>
          <a:p>
            <a:pPr algn="l" marL="539749" indent="-269875" lvl="1">
              <a:lnSpc>
                <a:spcPts val="3249"/>
              </a:lnSpc>
              <a:buFont typeface="Arial"/>
              <a:buChar char="•"/>
            </a:pPr>
            <a:r>
              <a:rPr lang="en-US" sz="2499">
                <a:solidFill>
                  <a:srgbClr val="003D75"/>
                </a:solidFill>
                <a:latin typeface="Poppins 2"/>
                <a:ea typeface="Poppins 2"/>
                <a:cs typeface="Poppins 2"/>
                <a:sym typeface="Poppins 2"/>
              </a:rPr>
              <a:t>353 content interactions</a:t>
            </a:r>
          </a:p>
          <a:p>
            <a:pPr algn="l" marL="1079499" indent="-359833" lvl="2">
              <a:lnSpc>
                <a:spcPts val="3249"/>
              </a:lnSpc>
              <a:buFont typeface="Arial"/>
              <a:buChar char="⚬"/>
            </a:pPr>
            <a:r>
              <a:rPr lang="en-US" sz="2499">
                <a:solidFill>
                  <a:srgbClr val="003D75"/>
                </a:solidFill>
                <a:latin typeface="Poppins 2"/>
                <a:ea typeface="Poppins 2"/>
                <a:cs typeface="Poppins 2"/>
                <a:sym typeface="Poppins 2"/>
              </a:rPr>
              <a:t>decrease of 11.5%</a:t>
            </a:r>
          </a:p>
          <a:p>
            <a:pPr algn="l" marL="539749" indent="-269875" lvl="1">
              <a:lnSpc>
                <a:spcPts val="3249"/>
              </a:lnSpc>
              <a:buFont typeface="Arial"/>
              <a:buChar char="•"/>
            </a:pPr>
            <a:r>
              <a:rPr lang="en-US" sz="2499">
                <a:solidFill>
                  <a:srgbClr val="003D75"/>
                </a:solidFill>
                <a:latin typeface="Poppins 2"/>
                <a:ea typeface="Poppins 2"/>
                <a:cs typeface="Poppins 2"/>
                <a:sym typeface="Poppins 2"/>
              </a:rPr>
              <a:t>August newsletter</a:t>
            </a:r>
          </a:p>
          <a:p>
            <a:pPr algn="l" marL="1079499" indent="-359833" lvl="2">
              <a:lnSpc>
                <a:spcPts val="3249"/>
              </a:lnSpc>
              <a:buFont typeface="Arial"/>
              <a:buChar char="⚬"/>
            </a:pPr>
            <a:r>
              <a:rPr lang="en-US" sz="2499">
                <a:solidFill>
                  <a:srgbClr val="003D75"/>
                </a:solidFill>
                <a:latin typeface="Poppins 2"/>
                <a:ea typeface="Poppins 2"/>
                <a:cs typeface="Poppins 2"/>
                <a:sym typeface="Poppins 2"/>
              </a:rPr>
              <a:t>1,084 unique opens - 54%</a:t>
            </a:r>
          </a:p>
          <a:p>
            <a:pPr algn="l" marL="1079499" indent="-359833" lvl="2">
              <a:lnSpc>
                <a:spcPts val="3249"/>
              </a:lnSpc>
              <a:buFont typeface="Arial"/>
              <a:buChar char="⚬"/>
            </a:pPr>
            <a:r>
              <a:rPr lang="en-US" sz="2499">
                <a:solidFill>
                  <a:srgbClr val="003D75"/>
                </a:solidFill>
                <a:latin typeface="Poppins 2"/>
                <a:ea typeface="Poppins 2"/>
                <a:cs typeface="Poppins 2"/>
                <a:sym typeface="Poppins 2"/>
              </a:rPr>
              <a:t>clicks (PUO) - 8.2%</a:t>
            </a:r>
          </a:p>
          <a:p>
            <a:pPr algn="l" marL="539749" indent="-269875" lvl="1">
              <a:lnSpc>
                <a:spcPts val="3249"/>
              </a:lnSpc>
              <a:buFont typeface="Arial"/>
              <a:buChar char="•"/>
            </a:pPr>
            <a:r>
              <a:rPr lang="en-US" sz="2499">
                <a:solidFill>
                  <a:srgbClr val="003D75"/>
                </a:solidFill>
                <a:latin typeface="Poppins 2"/>
                <a:ea typeface="Poppins 2"/>
                <a:cs typeface="Poppins 2"/>
                <a:sym typeface="Poppins 2"/>
              </a:rPr>
              <a:t>September newsletter</a:t>
            </a:r>
          </a:p>
          <a:p>
            <a:pPr algn="l" marL="1079499" indent="-359833" lvl="2">
              <a:lnSpc>
                <a:spcPts val="3249"/>
              </a:lnSpc>
              <a:buFont typeface="Arial"/>
              <a:buChar char="⚬"/>
            </a:pPr>
            <a:r>
              <a:rPr lang="en-US" sz="2499">
                <a:solidFill>
                  <a:srgbClr val="003D75"/>
                </a:solidFill>
                <a:latin typeface="Poppins 2"/>
                <a:ea typeface="Poppins 2"/>
                <a:cs typeface="Poppins 2"/>
                <a:sym typeface="Poppins 2"/>
              </a:rPr>
              <a:t>922 unique opens - 46%</a:t>
            </a:r>
          </a:p>
          <a:p>
            <a:pPr algn="l" marL="1079499" indent="-359833" lvl="2">
              <a:lnSpc>
                <a:spcPts val="3249"/>
              </a:lnSpc>
              <a:buFont typeface="Arial"/>
              <a:buChar char="⚬"/>
            </a:pPr>
            <a:r>
              <a:rPr lang="en-US" sz="2499">
                <a:solidFill>
                  <a:srgbClr val="003D75"/>
                </a:solidFill>
                <a:latin typeface="Poppins 2"/>
                <a:ea typeface="Poppins 2"/>
                <a:cs typeface="Poppins 2"/>
                <a:sym typeface="Poppins 2"/>
              </a:rPr>
              <a:t>clicks (PUO) - 8.4%</a:t>
            </a:r>
          </a:p>
        </p:txBody>
      </p:sp>
      <p:sp>
        <p:nvSpPr>
          <p:cNvPr name="TextBox 24" id="24"/>
          <p:cNvSpPr txBox="true"/>
          <p:nvPr/>
        </p:nvSpPr>
        <p:spPr>
          <a:xfrm rot="0">
            <a:off x="10742151" y="3721422"/>
            <a:ext cx="4829539" cy="514353"/>
          </a:xfrm>
          <a:prstGeom prst="rect">
            <a:avLst/>
          </a:prstGeom>
        </p:spPr>
        <p:txBody>
          <a:bodyPr anchor="t" rtlCol="false" tIns="0" lIns="0" bIns="0" rIns="0">
            <a:spAutoFit/>
          </a:bodyPr>
          <a:lstStyle/>
          <a:p>
            <a:pPr algn="l">
              <a:lnSpc>
                <a:spcPts val="3600"/>
              </a:lnSpc>
            </a:pPr>
            <a:r>
              <a:rPr lang="en-US" sz="4500">
                <a:solidFill>
                  <a:srgbClr val="5C2D91"/>
                </a:solidFill>
                <a:latin typeface="Oswald"/>
                <a:ea typeface="Oswald"/>
                <a:cs typeface="Oswald"/>
                <a:sym typeface="Oswald"/>
              </a:rPr>
              <a:t>OUTCOMES</a:t>
            </a: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CCD8E4"/>
        </a:solidFill>
      </p:bgPr>
    </p:bg>
    <p:spTree>
      <p:nvGrpSpPr>
        <p:cNvPr id="1" name=""/>
        <p:cNvGrpSpPr/>
        <p:nvPr/>
      </p:nvGrpSpPr>
      <p:grpSpPr>
        <a:xfrm>
          <a:off x="0" y="0"/>
          <a:ext cx="0" cy="0"/>
          <a:chOff x="0" y="0"/>
          <a:chExt cx="0" cy="0"/>
        </a:xfrm>
      </p:grpSpPr>
      <p:sp>
        <p:nvSpPr>
          <p:cNvPr name="Freeform 2" id="2"/>
          <p:cNvSpPr/>
          <p:nvPr/>
        </p:nvSpPr>
        <p:spPr>
          <a:xfrm flipH="false" flipV="false" rot="5400000">
            <a:off x="12152842" y="-1478377"/>
            <a:ext cx="10755953" cy="10717401"/>
          </a:xfrm>
          <a:custGeom>
            <a:avLst/>
            <a:gdLst/>
            <a:ahLst/>
            <a:cxnLst/>
            <a:rect r="r" b="b" t="t" l="l"/>
            <a:pathLst>
              <a:path h="10717401" w="10755953">
                <a:moveTo>
                  <a:pt x="0" y="0"/>
                </a:moveTo>
                <a:lnTo>
                  <a:pt x="10755953" y="0"/>
                </a:lnTo>
                <a:lnTo>
                  <a:pt x="10755953" y="10717401"/>
                </a:lnTo>
                <a:lnTo>
                  <a:pt x="0" y="1071740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5400000">
            <a:off x="15180262" y="1169591"/>
            <a:ext cx="8539962" cy="6878551"/>
          </a:xfrm>
          <a:custGeom>
            <a:avLst/>
            <a:gdLst/>
            <a:ahLst/>
            <a:cxnLst/>
            <a:rect r="r" b="b" t="t" l="l"/>
            <a:pathLst>
              <a:path h="6878551" w="8539962">
                <a:moveTo>
                  <a:pt x="0" y="0"/>
                </a:moveTo>
                <a:lnTo>
                  <a:pt x="8539962" y="0"/>
                </a:lnTo>
                <a:lnTo>
                  <a:pt x="8539962" y="6878551"/>
                </a:lnTo>
                <a:lnTo>
                  <a:pt x="0" y="6878551"/>
                </a:lnTo>
                <a:lnTo>
                  <a:pt x="0" y="0"/>
                </a:lnTo>
                <a:close/>
              </a:path>
            </a:pathLst>
          </a:custGeom>
          <a:blipFill>
            <a:blip r:embed="rId4">
              <a:alphaModFix amt="85000"/>
              <a:extLst>
                <a:ext uri="{96DAC541-7B7A-43D3-8B79-37D633B846F1}">
                  <asvg:svgBlip xmlns:asvg="http://schemas.microsoft.com/office/drawing/2016/SVG/main" r:embed="rId5"/>
                </a:ext>
              </a:extLst>
            </a:blip>
            <a:stretch>
              <a:fillRect l="0" t="0" r="0" b="0"/>
            </a:stretch>
          </a:blipFill>
        </p:spPr>
      </p:sp>
      <p:grpSp>
        <p:nvGrpSpPr>
          <p:cNvPr name="Group 4" id="4"/>
          <p:cNvGrpSpPr/>
          <p:nvPr/>
        </p:nvGrpSpPr>
        <p:grpSpPr>
          <a:xfrm rot="0">
            <a:off x="1028700" y="2597416"/>
            <a:ext cx="9483528" cy="5875488"/>
            <a:chOff x="0" y="0"/>
            <a:chExt cx="14250971" cy="8829140"/>
          </a:xfrm>
        </p:grpSpPr>
        <p:sp>
          <p:nvSpPr>
            <p:cNvPr name="Freeform 5" id="5"/>
            <p:cNvSpPr/>
            <p:nvPr/>
          </p:nvSpPr>
          <p:spPr>
            <a:xfrm flipH="false" flipV="false" rot="0">
              <a:off x="31750" y="31750"/>
              <a:ext cx="14187470" cy="8765640"/>
            </a:xfrm>
            <a:custGeom>
              <a:avLst/>
              <a:gdLst/>
              <a:ahLst/>
              <a:cxnLst/>
              <a:rect r="r" b="b" t="t" l="l"/>
              <a:pathLst>
                <a:path h="8765640" w="14187470">
                  <a:moveTo>
                    <a:pt x="14094761" y="8765640"/>
                  </a:moveTo>
                  <a:lnTo>
                    <a:pt x="92710" y="8765640"/>
                  </a:lnTo>
                  <a:cubicBezTo>
                    <a:pt x="41910" y="8765640"/>
                    <a:pt x="0" y="8723730"/>
                    <a:pt x="0" y="8672930"/>
                  </a:cubicBezTo>
                  <a:lnTo>
                    <a:pt x="0" y="92710"/>
                  </a:lnTo>
                  <a:cubicBezTo>
                    <a:pt x="0" y="41910"/>
                    <a:pt x="41910" y="0"/>
                    <a:pt x="92710" y="0"/>
                  </a:cubicBezTo>
                  <a:lnTo>
                    <a:pt x="14093492" y="0"/>
                  </a:lnTo>
                  <a:cubicBezTo>
                    <a:pt x="14144292" y="0"/>
                    <a:pt x="14186201" y="41910"/>
                    <a:pt x="14186201" y="92710"/>
                  </a:cubicBezTo>
                  <a:lnTo>
                    <a:pt x="14186201" y="8671661"/>
                  </a:lnTo>
                  <a:cubicBezTo>
                    <a:pt x="14187470" y="8723730"/>
                    <a:pt x="14145561" y="8765640"/>
                    <a:pt x="14094761" y="8765640"/>
                  </a:cubicBezTo>
                  <a:close/>
                </a:path>
              </a:pathLst>
            </a:custGeom>
            <a:solidFill>
              <a:srgbClr val="FFFFFF"/>
            </a:solidFill>
          </p:spPr>
        </p:sp>
        <p:sp>
          <p:nvSpPr>
            <p:cNvPr name="Freeform 6" id="6"/>
            <p:cNvSpPr/>
            <p:nvPr/>
          </p:nvSpPr>
          <p:spPr>
            <a:xfrm flipH="false" flipV="false" rot="0">
              <a:off x="0" y="0"/>
              <a:ext cx="14250970" cy="8829140"/>
            </a:xfrm>
            <a:custGeom>
              <a:avLst/>
              <a:gdLst/>
              <a:ahLst/>
              <a:cxnLst/>
              <a:rect r="r" b="b" t="t" l="l"/>
              <a:pathLst>
                <a:path h="8829140" w="14250970">
                  <a:moveTo>
                    <a:pt x="14126511" y="59690"/>
                  </a:moveTo>
                  <a:cubicBezTo>
                    <a:pt x="14162070" y="59690"/>
                    <a:pt x="14191281" y="88900"/>
                    <a:pt x="14191281" y="124460"/>
                  </a:cubicBezTo>
                  <a:lnTo>
                    <a:pt x="14191281" y="8704680"/>
                  </a:lnTo>
                  <a:cubicBezTo>
                    <a:pt x="14191281" y="8740240"/>
                    <a:pt x="14162070" y="8769450"/>
                    <a:pt x="14126511" y="8769450"/>
                  </a:cubicBezTo>
                  <a:lnTo>
                    <a:pt x="124460" y="8769450"/>
                  </a:lnTo>
                  <a:cubicBezTo>
                    <a:pt x="88900" y="8769450"/>
                    <a:pt x="59690" y="8740240"/>
                    <a:pt x="59690" y="8704680"/>
                  </a:cubicBezTo>
                  <a:lnTo>
                    <a:pt x="59690" y="124460"/>
                  </a:lnTo>
                  <a:cubicBezTo>
                    <a:pt x="59690" y="88900"/>
                    <a:pt x="88900" y="59690"/>
                    <a:pt x="124460" y="59690"/>
                  </a:cubicBezTo>
                  <a:lnTo>
                    <a:pt x="14126511" y="59690"/>
                  </a:lnTo>
                  <a:moveTo>
                    <a:pt x="14126511" y="0"/>
                  </a:moveTo>
                  <a:lnTo>
                    <a:pt x="124460" y="0"/>
                  </a:lnTo>
                  <a:cubicBezTo>
                    <a:pt x="55880" y="0"/>
                    <a:pt x="0" y="55880"/>
                    <a:pt x="0" y="124460"/>
                  </a:cubicBezTo>
                  <a:lnTo>
                    <a:pt x="0" y="8704680"/>
                  </a:lnTo>
                  <a:cubicBezTo>
                    <a:pt x="0" y="8773261"/>
                    <a:pt x="55880" y="8829140"/>
                    <a:pt x="124460" y="8829140"/>
                  </a:cubicBezTo>
                  <a:lnTo>
                    <a:pt x="14126511" y="8829140"/>
                  </a:lnTo>
                  <a:cubicBezTo>
                    <a:pt x="14195092" y="8829140"/>
                    <a:pt x="14250970" y="8773261"/>
                    <a:pt x="14250970" y="8704680"/>
                  </a:cubicBezTo>
                  <a:lnTo>
                    <a:pt x="14250970" y="124460"/>
                  </a:lnTo>
                  <a:cubicBezTo>
                    <a:pt x="14250970" y="55880"/>
                    <a:pt x="14195092" y="0"/>
                    <a:pt x="14126511" y="0"/>
                  </a:cubicBezTo>
                  <a:close/>
                </a:path>
              </a:pathLst>
            </a:custGeom>
            <a:solidFill>
              <a:srgbClr val="191919"/>
            </a:solidFill>
          </p:spPr>
        </p:sp>
      </p:grpSp>
      <p:grpSp>
        <p:nvGrpSpPr>
          <p:cNvPr name="Group 7" id="7"/>
          <p:cNvGrpSpPr/>
          <p:nvPr/>
        </p:nvGrpSpPr>
        <p:grpSpPr>
          <a:xfrm rot="0">
            <a:off x="1028700" y="1814097"/>
            <a:ext cx="9483528" cy="1041805"/>
            <a:chOff x="0" y="0"/>
            <a:chExt cx="14250971" cy="1565529"/>
          </a:xfrm>
        </p:grpSpPr>
        <p:sp>
          <p:nvSpPr>
            <p:cNvPr name="Freeform 8" id="8"/>
            <p:cNvSpPr/>
            <p:nvPr/>
          </p:nvSpPr>
          <p:spPr>
            <a:xfrm flipH="false" flipV="false" rot="0">
              <a:off x="31750" y="31750"/>
              <a:ext cx="14187470" cy="1502029"/>
            </a:xfrm>
            <a:custGeom>
              <a:avLst/>
              <a:gdLst/>
              <a:ahLst/>
              <a:cxnLst/>
              <a:rect r="r" b="b" t="t" l="l"/>
              <a:pathLst>
                <a:path h="1502029" w="14187470">
                  <a:moveTo>
                    <a:pt x="14094761" y="1502029"/>
                  </a:moveTo>
                  <a:lnTo>
                    <a:pt x="92710" y="1502029"/>
                  </a:lnTo>
                  <a:cubicBezTo>
                    <a:pt x="41910" y="1502029"/>
                    <a:pt x="0" y="1460119"/>
                    <a:pt x="0" y="1409319"/>
                  </a:cubicBezTo>
                  <a:lnTo>
                    <a:pt x="0" y="92710"/>
                  </a:lnTo>
                  <a:cubicBezTo>
                    <a:pt x="0" y="41910"/>
                    <a:pt x="41910" y="0"/>
                    <a:pt x="92710" y="0"/>
                  </a:cubicBezTo>
                  <a:lnTo>
                    <a:pt x="14093492" y="0"/>
                  </a:lnTo>
                  <a:cubicBezTo>
                    <a:pt x="14144292" y="0"/>
                    <a:pt x="14186201" y="41910"/>
                    <a:pt x="14186201" y="92710"/>
                  </a:cubicBezTo>
                  <a:lnTo>
                    <a:pt x="14186201" y="1408049"/>
                  </a:lnTo>
                  <a:cubicBezTo>
                    <a:pt x="14187470" y="1460119"/>
                    <a:pt x="14145561" y="1502029"/>
                    <a:pt x="14094761" y="1502029"/>
                  </a:cubicBezTo>
                  <a:close/>
                </a:path>
              </a:pathLst>
            </a:custGeom>
            <a:solidFill>
              <a:srgbClr val="D9D9D9"/>
            </a:solidFill>
          </p:spPr>
        </p:sp>
        <p:sp>
          <p:nvSpPr>
            <p:cNvPr name="Freeform 9" id="9"/>
            <p:cNvSpPr/>
            <p:nvPr/>
          </p:nvSpPr>
          <p:spPr>
            <a:xfrm flipH="false" flipV="false" rot="0">
              <a:off x="0" y="0"/>
              <a:ext cx="14250970" cy="1565529"/>
            </a:xfrm>
            <a:custGeom>
              <a:avLst/>
              <a:gdLst/>
              <a:ahLst/>
              <a:cxnLst/>
              <a:rect r="r" b="b" t="t" l="l"/>
              <a:pathLst>
                <a:path h="1565529" w="14250970">
                  <a:moveTo>
                    <a:pt x="14126511" y="59690"/>
                  </a:moveTo>
                  <a:cubicBezTo>
                    <a:pt x="14162070" y="59690"/>
                    <a:pt x="14191281" y="88900"/>
                    <a:pt x="14191281" y="124460"/>
                  </a:cubicBezTo>
                  <a:lnTo>
                    <a:pt x="14191281" y="1441069"/>
                  </a:lnTo>
                  <a:cubicBezTo>
                    <a:pt x="14191281" y="1476629"/>
                    <a:pt x="14162070" y="1505839"/>
                    <a:pt x="14126511" y="1505839"/>
                  </a:cubicBezTo>
                  <a:lnTo>
                    <a:pt x="124460" y="1505839"/>
                  </a:lnTo>
                  <a:cubicBezTo>
                    <a:pt x="88900" y="1505839"/>
                    <a:pt x="59690" y="1476629"/>
                    <a:pt x="59690" y="1441069"/>
                  </a:cubicBezTo>
                  <a:lnTo>
                    <a:pt x="59690" y="124460"/>
                  </a:lnTo>
                  <a:cubicBezTo>
                    <a:pt x="59690" y="88900"/>
                    <a:pt x="88900" y="59690"/>
                    <a:pt x="124460" y="59690"/>
                  </a:cubicBezTo>
                  <a:lnTo>
                    <a:pt x="14126511" y="59690"/>
                  </a:lnTo>
                  <a:moveTo>
                    <a:pt x="14126511" y="0"/>
                  </a:moveTo>
                  <a:lnTo>
                    <a:pt x="124460" y="0"/>
                  </a:lnTo>
                  <a:cubicBezTo>
                    <a:pt x="55880" y="0"/>
                    <a:pt x="0" y="55880"/>
                    <a:pt x="0" y="124460"/>
                  </a:cubicBezTo>
                  <a:lnTo>
                    <a:pt x="0" y="1441069"/>
                  </a:lnTo>
                  <a:cubicBezTo>
                    <a:pt x="0" y="1509649"/>
                    <a:pt x="55880" y="1565529"/>
                    <a:pt x="124460" y="1565529"/>
                  </a:cubicBezTo>
                  <a:lnTo>
                    <a:pt x="14126511" y="1565529"/>
                  </a:lnTo>
                  <a:cubicBezTo>
                    <a:pt x="14195092" y="1565529"/>
                    <a:pt x="14250970" y="1509649"/>
                    <a:pt x="14250970" y="1441069"/>
                  </a:cubicBezTo>
                  <a:lnTo>
                    <a:pt x="14250970" y="124460"/>
                  </a:lnTo>
                  <a:cubicBezTo>
                    <a:pt x="14250970" y="55880"/>
                    <a:pt x="14195092" y="0"/>
                    <a:pt x="14126511" y="0"/>
                  </a:cubicBezTo>
                  <a:close/>
                </a:path>
              </a:pathLst>
            </a:custGeom>
            <a:solidFill>
              <a:srgbClr val="191919"/>
            </a:solidFill>
          </p:spPr>
        </p:sp>
      </p:grpSp>
      <p:sp>
        <p:nvSpPr>
          <p:cNvPr name="Freeform 10" id="10"/>
          <p:cNvSpPr/>
          <p:nvPr/>
        </p:nvSpPr>
        <p:spPr>
          <a:xfrm flipH="false" flipV="false" rot="0">
            <a:off x="1487745" y="2135296"/>
            <a:ext cx="405873" cy="405873"/>
          </a:xfrm>
          <a:custGeom>
            <a:avLst/>
            <a:gdLst/>
            <a:ahLst/>
            <a:cxnLst/>
            <a:rect r="r" b="b" t="t" l="l"/>
            <a:pathLst>
              <a:path h="405873" w="405873">
                <a:moveTo>
                  <a:pt x="0" y="0"/>
                </a:moveTo>
                <a:lnTo>
                  <a:pt x="405873" y="0"/>
                </a:lnTo>
                <a:lnTo>
                  <a:pt x="405873" y="405873"/>
                </a:lnTo>
                <a:lnTo>
                  <a:pt x="0" y="405873"/>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11" id="11"/>
          <p:cNvSpPr/>
          <p:nvPr/>
        </p:nvSpPr>
        <p:spPr>
          <a:xfrm flipH="false" flipV="false" rot="0">
            <a:off x="2160396" y="2135296"/>
            <a:ext cx="405873" cy="405873"/>
          </a:xfrm>
          <a:custGeom>
            <a:avLst/>
            <a:gdLst/>
            <a:ahLst/>
            <a:cxnLst/>
            <a:rect r="r" b="b" t="t" l="l"/>
            <a:pathLst>
              <a:path h="405873" w="405873">
                <a:moveTo>
                  <a:pt x="0" y="0"/>
                </a:moveTo>
                <a:lnTo>
                  <a:pt x="405873" y="0"/>
                </a:lnTo>
                <a:lnTo>
                  <a:pt x="405873" y="405873"/>
                </a:lnTo>
                <a:lnTo>
                  <a:pt x="0" y="405873"/>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sp>
        <p:nvSpPr>
          <p:cNvPr name="Freeform 12" id="12"/>
          <p:cNvSpPr/>
          <p:nvPr/>
        </p:nvSpPr>
        <p:spPr>
          <a:xfrm flipH="false" flipV="false" rot="0">
            <a:off x="2833046" y="2135296"/>
            <a:ext cx="405873" cy="405873"/>
          </a:xfrm>
          <a:custGeom>
            <a:avLst/>
            <a:gdLst/>
            <a:ahLst/>
            <a:cxnLst/>
            <a:rect r="r" b="b" t="t" l="l"/>
            <a:pathLst>
              <a:path h="405873" w="405873">
                <a:moveTo>
                  <a:pt x="0" y="0"/>
                </a:moveTo>
                <a:lnTo>
                  <a:pt x="405873" y="0"/>
                </a:lnTo>
                <a:lnTo>
                  <a:pt x="405873" y="405873"/>
                </a:lnTo>
                <a:lnTo>
                  <a:pt x="0" y="405873"/>
                </a:lnTo>
                <a:lnTo>
                  <a:pt x="0" y="0"/>
                </a:lnTo>
                <a:close/>
              </a:path>
            </a:pathLst>
          </a:custGeom>
          <a:blipFill>
            <a:blip r:embed="rId10">
              <a:extLst>
                <a:ext uri="{96DAC541-7B7A-43D3-8B79-37D633B846F1}">
                  <asvg:svgBlip xmlns:asvg="http://schemas.microsoft.com/office/drawing/2016/SVG/main" r:embed="rId11"/>
                </a:ext>
              </a:extLst>
            </a:blip>
            <a:stretch>
              <a:fillRect l="0" t="0" r="0" b="0"/>
            </a:stretch>
          </a:blipFill>
        </p:spPr>
      </p:sp>
      <p:sp>
        <p:nvSpPr>
          <p:cNvPr name="TextBox 13" id="13"/>
          <p:cNvSpPr txBox="true"/>
          <p:nvPr/>
        </p:nvSpPr>
        <p:spPr>
          <a:xfrm rot="0">
            <a:off x="1468379" y="4636635"/>
            <a:ext cx="8604171" cy="1873250"/>
          </a:xfrm>
          <a:prstGeom prst="rect">
            <a:avLst/>
          </a:prstGeom>
        </p:spPr>
        <p:txBody>
          <a:bodyPr anchor="t" rtlCol="false" tIns="0" lIns="0" bIns="0" rIns="0">
            <a:spAutoFit/>
          </a:bodyPr>
          <a:lstStyle/>
          <a:p>
            <a:pPr algn="ctr">
              <a:lnSpc>
                <a:spcPts val="6999"/>
              </a:lnSpc>
            </a:pPr>
            <a:r>
              <a:rPr lang="en-US" b="true" sz="6999">
                <a:solidFill>
                  <a:srgbClr val="003D75"/>
                </a:solidFill>
                <a:latin typeface="Poppins 1 Semi-Bold"/>
                <a:ea typeface="Poppins 1 Semi-Bold"/>
                <a:cs typeface="Poppins 1 Semi-Bold"/>
                <a:sym typeface="Poppins 1 Semi-Bold"/>
              </a:rPr>
              <a:t>INSTITUTIONAL ADVANCEMENT</a:t>
            </a: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CCD8E4"/>
        </a:solidFill>
      </p:bgPr>
    </p:bg>
    <p:spTree>
      <p:nvGrpSpPr>
        <p:cNvPr id="1" name=""/>
        <p:cNvGrpSpPr/>
        <p:nvPr/>
      </p:nvGrpSpPr>
      <p:grpSpPr>
        <a:xfrm>
          <a:off x="0" y="0"/>
          <a:ext cx="0" cy="0"/>
          <a:chOff x="0" y="0"/>
          <a:chExt cx="0" cy="0"/>
        </a:xfrm>
      </p:grpSpPr>
      <p:grpSp>
        <p:nvGrpSpPr>
          <p:cNvPr name="Group 2" id="2"/>
          <p:cNvGrpSpPr/>
          <p:nvPr/>
        </p:nvGrpSpPr>
        <p:grpSpPr>
          <a:xfrm rot="0">
            <a:off x="9144000" y="2052358"/>
            <a:ext cx="8004959" cy="6965604"/>
            <a:chOff x="0" y="0"/>
            <a:chExt cx="12029114" cy="10467266"/>
          </a:xfrm>
        </p:grpSpPr>
        <p:sp>
          <p:nvSpPr>
            <p:cNvPr name="Freeform 3" id="3"/>
            <p:cNvSpPr/>
            <p:nvPr/>
          </p:nvSpPr>
          <p:spPr>
            <a:xfrm flipH="false" flipV="false" rot="0">
              <a:off x="31750" y="31750"/>
              <a:ext cx="11965614" cy="10403767"/>
            </a:xfrm>
            <a:custGeom>
              <a:avLst/>
              <a:gdLst/>
              <a:ahLst/>
              <a:cxnLst/>
              <a:rect r="r" b="b" t="t" l="l"/>
              <a:pathLst>
                <a:path h="10403767" w="11965614">
                  <a:moveTo>
                    <a:pt x="11872904" y="10403767"/>
                  </a:moveTo>
                  <a:lnTo>
                    <a:pt x="92710" y="10403767"/>
                  </a:lnTo>
                  <a:cubicBezTo>
                    <a:pt x="41910" y="10403767"/>
                    <a:pt x="0" y="10361857"/>
                    <a:pt x="0" y="10311057"/>
                  </a:cubicBezTo>
                  <a:lnTo>
                    <a:pt x="0" y="92710"/>
                  </a:lnTo>
                  <a:cubicBezTo>
                    <a:pt x="0" y="41910"/>
                    <a:pt x="41910" y="0"/>
                    <a:pt x="92710" y="0"/>
                  </a:cubicBezTo>
                  <a:lnTo>
                    <a:pt x="11871634" y="0"/>
                  </a:lnTo>
                  <a:cubicBezTo>
                    <a:pt x="11922434" y="0"/>
                    <a:pt x="11964344" y="41910"/>
                    <a:pt x="11964344" y="92710"/>
                  </a:cubicBezTo>
                  <a:lnTo>
                    <a:pt x="11964344" y="10309786"/>
                  </a:lnTo>
                  <a:cubicBezTo>
                    <a:pt x="11965614" y="10361857"/>
                    <a:pt x="11923704" y="10403767"/>
                    <a:pt x="11872904" y="10403767"/>
                  </a:cubicBezTo>
                  <a:close/>
                </a:path>
              </a:pathLst>
            </a:custGeom>
            <a:solidFill>
              <a:srgbClr val="FFFFFF"/>
            </a:solidFill>
          </p:spPr>
        </p:sp>
        <p:sp>
          <p:nvSpPr>
            <p:cNvPr name="Freeform 4" id="4"/>
            <p:cNvSpPr/>
            <p:nvPr/>
          </p:nvSpPr>
          <p:spPr>
            <a:xfrm flipH="false" flipV="false" rot="0">
              <a:off x="0" y="0"/>
              <a:ext cx="12029114" cy="10467267"/>
            </a:xfrm>
            <a:custGeom>
              <a:avLst/>
              <a:gdLst/>
              <a:ahLst/>
              <a:cxnLst/>
              <a:rect r="r" b="b" t="t" l="l"/>
              <a:pathLst>
                <a:path h="10467267" w="12029114">
                  <a:moveTo>
                    <a:pt x="11904654" y="59690"/>
                  </a:moveTo>
                  <a:cubicBezTo>
                    <a:pt x="11940214" y="59690"/>
                    <a:pt x="11969424" y="88900"/>
                    <a:pt x="11969424" y="124460"/>
                  </a:cubicBezTo>
                  <a:lnTo>
                    <a:pt x="11969424" y="10342807"/>
                  </a:lnTo>
                  <a:cubicBezTo>
                    <a:pt x="11969424" y="10378367"/>
                    <a:pt x="11940214" y="10407576"/>
                    <a:pt x="11904654" y="10407576"/>
                  </a:cubicBezTo>
                  <a:lnTo>
                    <a:pt x="124460" y="10407576"/>
                  </a:lnTo>
                  <a:cubicBezTo>
                    <a:pt x="88900" y="10407576"/>
                    <a:pt x="59690" y="10378367"/>
                    <a:pt x="59690" y="10342807"/>
                  </a:cubicBezTo>
                  <a:lnTo>
                    <a:pt x="59690" y="124460"/>
                  </a:lnTo>
                  <a:cubicBezTo>
                    <a:pt x="59690" y="88900"/>
                    <a:pt x="88900" y="59690"/>
                    <a:pt x="124460" y="59690"/>
                  </a:cubicBezTo>
                  <a:lnTo>
                    <a:pt x="11904654" y="59690"/>
                  </a:lnTo>
                  <a:moveTo>
                    <a:pt x="11904654" y="0"/>
                  </a:moveTo>
                  <a:lnTo>
                    <a:pt x="124460" y="0"/>
                  </a:lnTo>
                  <a:cubicBezTo>
                    <a:pt x="55880" y="0"/>
                    <a:pt x="0" y="55880"/>
                    <a:pt x="0" y="124460"/>
                  </a:cubicBezTo>
                  <a:lnTo>
                    <a:pt x="0" y="10342807"/>
                  </a:lnTo>
                  <a:cubicBezTo>
                    <a:pt x="0" y="10411386"/>
                    <a:pt x="55880" y="10467267"/>
                    <a:pt x="124460" y="10467267"/>
                  </a:cubicBezTo>
                  <a:lnTo>
                    <a:pt x="11904654" y="10467267"/>
                  </a:lnTo>
                  <a:cubicBezTo>
                    <a:pt x="11973234" y="10467267"/>
                    <a:pt x="12029114" y="10411386"/>
                    <a:pt x="12029114" y="10342807"/>
                  </a:cubicBezTo>
                  <a:lnTo>
                    <a:pt x="12029114" y="124460"/>
                  </a:lnTo>
                  <a:cubicBezTo>
                    <a:pt x="12029114" y="55880"/>
                    <a:pt x="11973234" y="0"/>
                    <a:pt x="11904654" y="0"/>
                  </a:cubicBezTo>
                  <a:close/>
                </a:path>
              </a:pathLst>
            </a:custGeom>
            <a:solidFill>
              <a:srgbClr val="191919"/>
            </a:solidFill>
          </p:spPr>
        </p:sp>
      </p:grpSp>
      <p:grpSp>
        <p:nvGrpSpPr>
          <p:cNvPr name="Group 5" id="5"/>
          <p:cNvGrpSpPr/>
          <p:nvPr/>
        </p:nvGrpSpPr>
        <p:grpSpPr>
          <a:xfrm rot="0">
            <a:off x="9144000" y="1269039"/>
            <a:ext cx="8004959" cy="1041805"/>
            <a:chOff x="0" y="0"/>
            <a:chExt cx="12029114" cy="1565529"/>
          </a:xfrm>
        </p:grpSpPr>
        <p:sp>
          <p:nvSpPr>
            <p:cNvPr name="Freeform 6" id="6"/>
            <p:cNvSpPr/>
            <p:nvPr/>
          </p:nvSpPr>
          <p:spPr>
            <a:xfrm flipH="false" flipV="false" rot="0">
              <a:off x="31750" y="31750"/>
              <a:ext cx="11965614" cy="1502029"/>
            </a:xfrm>
            <a:custGeom>
              <a:avLst/>
              <a:gdLst/>
              <a:ahLst/>
              <a:cxnLst/>
              <a:rect r="r" b="b" t="t" l="l"/>
              <a:pathLst>
                <a:path h="1502029" w="11965614">
                  <a:moveTo>
                    <a:pt x="11872904" y="1502029"/>
                  </a:moveTo>
                  <a:lnTo>
                    <a:pt x="92710" y="1502029"/>
                  </a:lnTo>
                  <a:cubicBezTo>
                    <a:pt x="41910" y="1502029"/>
                    <a:pt x="0" y="1460119"/>
                    <a:pt x="0" y="1409319"/>
                  </a:cubicBezTo>
                  <a:lnTo>
                    <a:pt x="0" y="92710"/>
                  </a:lnTo>
                  <a:cubicBezTo>
                    <a:pt x="0" y="41910"/>
                    <a:pt x="41910" y="0"/>
                    <a:pt x="92710" y="0"/>
                  </a:cubicBezTo>
                  <a:lnTo>
                    <a:pt x="11871634" y="0"/>
                  </a:lnTo>
                  <a:cubicBezTo>
                    <a:pt x="11922434" y="0"/>
                    <a:pt x="11964344" y="41910"/>
                    <a:pt x="11964344" y="92710"/>
                  </a:cubicBezTo>
                  <a:lnTo>
                    <a:pt x="11964344" y="1408049"/>
                  </a:lnTo>
                  <a:cubicBezTo>
                    <a:pt x="11965614" y="1460119"/>
                    <a:pt x="11923704" y="1502029"/>
                    <a:pt x="11872904" y="1502029"/>
                  </a:cubicBezTo>
                  <a:close/>
                </a:path>
              </a:pathLst>
            </a:custGeom>
            <a:solidFill>
              <a:srgbClr val="D9D9D9"/>
            </a:solidFill>
          </p:spPr>
        </p:sp>
        <p:sp>
          <p:nvSpPr>
            <p:cNvPr name="Freeform 7" id="7"/>
            <p:cNvSpPr/>
            <p:nvPr/>
          </p:nvSpPr>
          <p:spPr>
            <a:xfrm flipH="false" flipV="false" rot="0">
              <a:off x="0" y="0"/>
              <a:ext cx="12029114" cy="1565529"/>
            </a:xfrm>
            <a:custGeom>
              <a:avLst/>
              <a:gdLst/>
              <a:ahLst/>
              <a:cxnLst/>
              <a:rect r="r" b="b" t="t" l="l"/>
              <a:pathLst>
                <a:path h="1565529" w="12029114">
                  <a:moveTo>
                    <a:pt x="11904654" y="59690"/>
                  </a:moveTo>
                  <a:cubicBezTo>
                    <a:pt x="11940214" y="59690"/>
                    <a:pt x="11969424" y="88900"/>
                    <a:pt x="11969424" y="124460"/>
                  </a:cubicBezTo>
                  <a:lnTo>
                    <a:pt x="11969424" y="1441069"/>
                  </a:lnTo>
                  <a:cubicBezTo>
                    <a:pt x="11969424" y="1476629"/>
                    <a:pt x="11940214" y="1505839"/>
                    <a:pt x="11904654" y="1505839"/>
                  </a:cubicBezTo>
                  <a:lnTo>
                    <a:pt x="124460" y="1505839"/>
                  </a:lnTo>
                  <a:cubicBezTo>
                    <a:pt x="88900" y="1505839"/>
                    <a:pt x="59690" y="1476629"/>
                    <a:pt x="59690" y="1441069"/>
                  </a:cubicBezTo>
                  <a:lnTo>
                    <a:pt x="59690" y="124460"/>
                  </a:lnTo>
                  <a:cubicBezTo>
                    <a:pt x="59690" y="88900"/>
                    <a:pt x="88900" y="59690"/>
                    <a:pt x="124460" y="59690"/>
                  </a:cubicBezTo>
                  <a:lnTo>
                    <a:pt x="11904654" y="59690"/>
                  </a:lnTo>
                  <a:moveTo>
                    <a:pt x="11904654" y="0"/>
                  </a:moveTo>
                  <a:lnTo>
                    <a:pt x="124460" y="0"/>
                  </a:lnTo>
                  <a:cubicBezTo>
                    <a:pt x="55880" y="0"/>
                    <a:pt x="0" y="55880"/>
                    <a:pt x="0" y="124460"/>
                  </a:cubicBezTo>
                  <a:lnTo>
                    <a:pt x="0" y="1441069"/>
                  </a:lnTo>
                  <a:cubicBezTo>
                    <a:pt x="0" y="1509649"/>
                    <a:pt x="55880" y="1565529"/>
                    <a:pt x="124460" y="1565529"/>
                  </a:cubicBezTo>
                  <a:lnTo>
                    <a:pt x="11904654" y="1565529"/>
                  </a:lnTo>
                  <a:cubicBezTo>
                    <a:pt x="11973234" y="1565529"/>
                    <a:pt x="12029114" y="1509649"/>
                    <a:pt x="12029114" y="1441069"/>
                  </a:cubicBezTo>
                  <a:lnTo>
                    <a:pt x="12029114" y="124460"/>
                  </a:lnTo>
                  <a:cubicBezTo>
                    <a:pt x="12029114" y="55880"/>
                    <a:pt x="11973234" y="0"/>
                    <a:pt x="11904654" y="0"/>
                  </a:cubicBezTo>
                  <a:close/>
                </a:path>
              </a:pathLst>
            </a:custGeom>
            <a:solidFill>
              <a:srgbClr val="191919"/>
            </a:solidFill>
          </p:spPr>
        </p:sp>
      </p:grpSp>
      <p:sp>
        <p:nvSpPr>
          <p:cNvPr name="Freeform 8" id="8"/>
          <p:cNvSpPr/>
          <p:nvPr/>
        </p:nvSpPr>
        <p:spPr>
          <a:xfrm flipH="false" flipV="false" rot="0">
            <a:off x="9577283" y="1590238"/>
            <a:ext cx="405873" cy="405873"/>
          </a:xfrm>
          <a:custGeom>
            <a:avLst/>
            <a:gdLst/>
            <a:ahLst/>
            <a:cxnLst/>
            <a:rect r="r" b="b" t="t" l="l"/>
            <a:pathLst>
              <a:path h="405873" w="405873">
                <a:moveTo>
                  <a:pt x="0" y="0"/>
                </a:moveTo>
                <a:lnTo>
                  <a:pt x="405873" y="0"/>
                </a:lnTo>
                <a:lnTo>
                  <a:pt x="405873" y="405873"/>
                </a:lnTo>
                <a:lnTo>
                  <a:pt x="0" y="405873"/>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9" id="9"/>
          <p:cNvSpPr/>
          <p:nvPr/>
        </p:nvSpPr>
        <p:spPr>
          <a:xfrm flipH="false" flipV="false" rot="0">
            <a:off x="10249934" y="1590238"/>
            <a:ext cx="405873" cy="405873"/>
          </a:xfrm>
          <a:custGeom>
            <a:avLst/>
            <a:gdLst/>
            <a:ahLst/>
            <a:cxnLst/>
            <a:rect r="r" b="b" t="t" l="l"/>
            <a:pathLst>
              <a:path h="405873" w="405873">
                <a:moveTo>
                  <a:pt x="0" y="0"/>
                </a:moveTo>
                <a:lnTo>
                  <a:pt x="405873" y="0"/>
                </a:lnTo>
                <a:lnTo>
                  <a:pt x="405873" y="405873"/>
                </a:lnTo>
                <a:lnTo>
                  <a:pt x="0" y="405873"/>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10" id="10"/>
          <p:cNvSpPr/>
          <p:nvPr/>
        </p:nvSpPr>
        <p:spPr>
          <a:xfrm flipH="false" flipV="false" rot="0">
            <a:off x="10922585" y="1590238"/>
            <a:ext cx="405873" cy="405873"/>
          </a:xfrm>
          <a:custGeom>
            <a:avLst/>
            <a:gdLst/>
            <a:ahLst/>
            <a:cxnLst/>
            <a:rect r="r" b="b" t="t" l="l"/>
            <a:pathLst>
              <a:path h="405873" w="405873">
                <a:moveTo>
                  <a:pt x="0" y="0"/>
                </a:moveTo>
                <a:lnTo>
                  <a:pt x="405873" y="0"/>
                </a:lnTo>
                <a:lnTo>
                  <a:pt x="405873" y="405873"/>
                </a:lnTo>
                <a:lnTo>
                  <a:pt x="0" y="405873"/>
                </a:lnTo>
                <a:lnTo>
                  <a:pt x="0" y="0"/>
                </a:lnTo>
                <a:close/>
              </a:path>
            </a:pathLst>
          </a:custGeom>
          <a:blipFill>
            <a:blip r:embed="rId7">
              <a:extLst>
                <a:ext uri="{96DAC541-7B7A-43D3-8B79-37D633B846F1}">
                  <asvg:svgBlip xmlns:asvg="http://schemas.microsoft.com/office/drawing/2016/SVG/main" r:embed="rId8"/>
                </a:ext>
              </a:extLst>
            </a:blip>
            <a:stretch>
              <a:fillRect l="0" t="0" r="0" b="0"/>
            </a:stretch>
          </a:blipFill>
        </p:spPr>
      </p:sp>
      <p:sp>
        <p:nvSpPr>
          <p:cNvPr name="Freeform 11" id="11"/>
          <p:cNvSpPr/>
          <p:nvPr/>
        </p:nvSpPr>
        <p:spPr>
          <a:xfrm flipH="true" flipV="false" rot="2130250">
            <a:off x="1433178" y="2706863"/>
            <a:ext cx="5313927" cy="5660641"/>
          </a:xfrm>
          <a:custGeom>
            <a:avLst/>
            <a:gdLst/>
            <a:ahLst/>
            <a:cxnLst/>
            <a:rect r="r" b="b" t="t" l="l"/>
            <a:pathLst>
              <a:path h="5660641" w="5313927">
                <a:moveTo>
                  <a:pt x="5313927" y="0"/>
                </a:moveTo>
                <a:lnTo>
                  <a:pt x="0" y="0"/>
                </a:lnTo>
                <a:lnTo>
                  <a:pt x="0" y="5660641"/>
                </a:lnTo>
                <a:lnTo>
                  <a:pt x="5313927" y="5660641"/>
                </a:lnTo>
                <a:lnTo>
                  <a:pt x="5313927" y="0"/>
                </a:lnTo>
                <a:close/>
              </a:path>
            </a:pathLst>
          </a:custGeom>
          <a:blipFill>
            <a:blip r:embed="rId9">
              <a:extLst>
                <a:ext uri="{96DAC541-7B7A-43D3-8B79-37D633B846F1}">
                  <asvg:svgBlip xmlns:asvg="http://schemas.microsoft.com/office/drawing/2016/SVG/main" r:embed="rId10"/>
                </a:ext>
              </a:extLst>
            </a:blip>
            <a:stretch>
              <a:fillRect l="0" t="0" r="0" b="0"/>
            </a:stretch>
          </a:blipFill>
        </p:spPr>
      </p:sp>
      <p:sp>
        <p:nvSpPr>
          <p:cNvPr name="Freeform 12" id="12"/>
          <p:cNvSpPr/>
          <p:nvPr/>
        </p:nvSpPr>
        <p:spPr>
          <a:xfrm flipH="true" flipV="true" rot="0">
            <a:off x="5597616" y="7176279"/>
            <a:ext cx="3979667" cy="923294"/>
          </a:xfrm>
          <a:custGeom>
            <a:avLst/>
            <a:gdLst/>
            <a:ahLst/>
            <a:cxnLst/>
            <a:rect r="r" b="b" t="t" l="l"/>
            <a:pathLst>
              <a:path h="923294" w="3979667">
                <a:moveTo>
                  <a:pt x="3979667" y="923294"/>
                </a:moveTo>
                <a:lnTo>
                  <a:pt x="0" y="923294"/>
                </a:lnTo>
                <a:lnTo>
                  <a:pt x="0" y="0"/>
                </a:lnTo>
                <a:lnTo>
                  <a:pt x="3979667" y="0"/>
                </a:lnTo>
                <a:lnTo>
                  <a:pt x="3979667" y="923294"/>
                </a:lnTo>
                <a:close/>
              </a:path>
            </a:pathLst>
          </a:custGeom>
          <a:blipFill>
            <a:blip r:embed="rId11">
              <a:extLst>
                <a:ext uri="{96DAC541-7B7A-43D3-8B79-37D633B846F1}">
                  <asvg:svgBlip xmlns:asvg="http://schemas.microsoft.com/office/drawing/2016/SVG/main" r:embed="rId12"/>
                </a:ext>
              </a:extLst>
            </a:blip>
            <a:stretch>
              <a:fillRect l="-50896" t="0" r="0" b="0"/>
            </a:stretch>
          </a:blipFill>
        </p:spPr>
      </p:sp>
      <p:sp>
        <p:nvSpPr>
          <p:cNvPr name="TextBox 13" id="13"/>
          <p:cNvSpPr txBox="true"/>
          <p:nvPr/>
        </p:nvSpPr>
        <p:spPr>
          <a:xfrm rot="0">
            <a:off x="9983156" y="3194258"/>
            <a:ext cx="6986957" cy="631826"/>
          </a:xfrm>
          <a:prstGeom prst="rect">
            <a:avLst/>
          </a:prstGeom>
        </p:spPr>
        <p:txBody>
          <a:bodyPr anchor="t" rtlCol="false" tIns="0" lIns="0" bIns="0" rIns="0">
            <a:spAutoFit/>
          </a:bodyPr>
          <a:lstStyle/>
          <a:p>
            <a:pPr algn="l">
              <a:lnSpc>
                <a:spcPts val="4400"/>
              </a:lnSpc>
            </a:pPr>
            <a:r>
              <a:rPr lang="en-US" sz="5500">
                <a:solidFill>
                  <a:srgbClr val="5C2D91"/>
                </a:solidFill>
                <a:latin typeface="Oswald"/>
                <a:ea typeface="Oswald"/>
                <a:cs typeface="Oswald"/>
                <a:sym typeface="Oswald"/>
              </a:rPr>
              <a:t>RECENT GIFTS/CONTRACTS</a:t>
            </a:r>
          </a:p>
        </p:txBody>
      </p:sp>
      <p:sp>
        <p:nvSpPr>
          <p:cNvPr name="TextBox 14" id="14"/>
          <p:cNvSpPr txBox="true"/>
          <p:nvPr/>
        </p:nvSpPr>
        <p:spPr>
          <a:xfrm rot="0">
            <a:off x="2600712" y="6626326"/>
            <a:ext cx="2298964" cy="315595"/>
          </a:xfrm>
          <a:prstGeom prst="rect">
            <a:avLst/>
          </a:prstGeom>
        </p:spPr>
        <p:txBody>
          <a:bodyPr anchor="t" rtlCol="false" tIns="0" lIns="0" bIns="0" rIns="0">
            <a:spAutoFit/>
          </a:bodyPr>
          <a:lstStyle/>
          <a:p>
            <a:pPr algn="ctr">
              <a:lnSpc>
                <a:spcPts val="2300"/>
              </a:lnSpc>
            </a:pPr>
            <a:r>
              <a:rPr lang="en-US" sz="2300">
                <a:solidFill>
                  <a:srgbClr val="FFFFFF"/>
                </a:solidFill>
                <a:latin typeface="Poppins 1 Light"/>
                <a:ea typeface="Poppins 1 Light"/>
                <a:cs typeface="Poppins 1 Light"/>
                <a:sym typeface="Poppins 1 Light"/>
              </a:rPr>
              <a:t>Grants</a:t>
            </a:r>
          </a:p>
        </p:txBody>
      </p:sp>
      <p:sp>
        <p:nvSpPr>
          <p:cNvPr name="TextBox 15" id="15"/>
          <p:cNvSpPr txBox="true"/>
          <p:nvPr/>
        </p:nvSpPr>
        <p:spPr>
          <a:xfrm rot="0">
            <a:off x="5386063" y="4971415"/>
            <a:ext cx="1650448" cy="315595"/>
          </a:xfrm>
          <a:prstGeom prst="rect">
            <a:avLst/>
          </a:prstGeom>
        </p:spPr>
        <p:txBody>
          <a:bodyPr anchor="t" rtlCol="false" tIns="0" lIns="0" bIns="0" rIns="0">
            <a:spAutoFit/>
          </a:bodyPr>
          <a:lstStyle/>
          <a:p>
            <a:pPr algn="ctr">
              <a:lnSpc>
                <a:spcPts val="2300"/>
              </a:lnSpc>
            </a:pPr>
            <a:r>
              <a:rPr lang="en-US" sz="2300">
                <a:solidFill>
                  <a:srgbClr val="FFFFFF"/>
                </a:solidFill>
                <a:latin typeface="Poppins 1 Light"/>
                <a:ea typeface="Poppins 1 Light"/>
                <a:cs typeface="Poppins 1 Light"/>
                <a:sym typeface="Poppins 1 Light"/>
              </a:rPr>
              <a:t>Donations</a:t>
            </a:r>
          </a:p>
        </p:txBody>
      </p:sp>
      <p:sp>
        <p:nvSpPr>
          <p:cNvPr name="TextBox 16" id="16"/>
          <p:cNvSpPr txBox="true"/>
          <p:nvPr/>
        </p:nvSpPr>
        <p:spPr>
          <a:xfrm rot="0">
            <a:off x="3582378" y="3567289"/>
            <a:ext cx="2015238" cy="601345"/>
          </a:xfrm>
          <a:prstGeom prst="rect">
            <a:avLst/>
          </a:prstGeom>
        </p:spPr>
        <p:txBody>
          <a:bodyPr anchor="t" rtlCol="false" tIns="0" lIns="0" bIns="0" rIns="0">
            <a:spAutoFit/>
          </a:bodyPr>
          <a:lstStyle/>
          <a:p>
            <a:pPr algn="ctr">
              <a:lnSpc>
                <a:spcPts val="2300"/>
              </a:lnSpc>
            </a:pPr>
            <a:r>
              <a:rPr lang="en-US" sz="2300">
                <a:solidFill>
                  <a:srgbClr val="FFFFFF"/>
                </a:solidFill>
                <a:latin typeface="Poppins 1 Light"/>
                <a:ea typeface="Poppins 1 Light"/>
                <a:cs typeface="Poppins 1 Light"/>
                <a:sym typeface="Poppins 1 Light"/>
              </a:rPr>
              <a:t>Earned Income</a:t>
            </a:r>
          </a:p>
        </p:txBody>
      </p:sp>
      <p:sp>
        <p:nvSpPr>
          <p:cNvPr name="TextBox 17" id="17"/>
          <p:cNvSpPr txBox="true"/>
          <p:nvPr/>
        </p:nvSpPr>
        <p:spPr>
          <a:xfrm rot="0">
            <a:off x="9983156" y="4325796"/>
            <a:ext cx="5995800" cy="2882900"/>
          </a:xfrm>
          <a:prstGeom prst="rect">
            <a:avLst/>
          </a:prstGeom>
        </p:spPr>
        <p:txBody>
          <a:bodyPr anchor="t" rtlCol="false" tIns="0" lIns="0" bIns="0" rIns="0">
            <a:spAutoFit/>
          </a:bodyPr>
          <a:lstStyle/>
          <a:p>
            <a:pPr algn="l" marL="539749" indent="-269875" lvl="1">
              <a:lnSpc>
                <a:spcPts val="3249"/>
              </a:lnSpc>
              <a:buFont typeface="Arial"/>
              <a:buChar char="•"/>
            </a:pPr>
            <a:r>
              <a:rPr lang="en-US" sz="2499">
                <a:solidFill>
                  <a:srgbClr val="003D75"/>
                </a:solidFill>
                <a:latin typeface="Poppins 1"/>
                <a:ea typeface="Poppins 1"/>
                <a:cs typeface="Poppins 1"/>
                <a:sym typeface="Poppins 1"/>
              </a:rPr>
              <a:t>$5,000 - Tracy Family Foundation Capacity Building Grant (for client portal)</a:t>
            </a:r>
          </a:p>
          <a:p>
            <a:pPr algn="l" marL="539749" indent="-269875" lvl="1">
              <a:lnSpc>
                <a:spcPts val="3249"/>
              </a:lnSpc>
              <a:buFont typeface="Arial"/>
              <a:buChar char="•"/>
            </a:pPr>
            <a:r>
              <a:rPr lang="en-US" sz="2499">
                <a:solidFill>
                  <a:srgbClr val="003D75"/>
                </a:solidFill>
                <a:latin typeface="Poppins 1"/>
                <a:ea typeface="Poppins 1"/>
                <a:cs typeface="Poppins 1"/>
                <a:sym typeface="Poppins 1"/>
              </a:rPr>
              <a:t>County Credit Union - $100</a:t>
            </a:r>
          </a:p>
          <a:p>
            <a:pPr algn="l" marL="539749" indent="-269875" lvl="1">
              <a:lnSpc>
                <a:spcPts val="3249"/>
              </a:lnSpc>
              <a:buFont typeface="Arial"/>
              <a:buChar char="•"/>
            </a:pPr>
            <a:r>
              <a:rPr lang="en-US" sz="2499">
                <a:solidFill>
                  <a:srgbClr val="003D75"/>
                </a:solidFill>
                <a:latin typeface="Poppins 1"/>
                <a:ea typeface="Poppins 1"/>
                <a:cs typeface="Poppins 1"/>
                <a:sym typeface="Poppins 1"/>
              </a:rPr>
              <a:t>Earned Income:</a:t>
            </a:r>
          </a:p>
          <a:p>
            <a:pPr algn="l" marL="1079499" indent="-359833" lvl="2">
              <a:lnSpc>
                <a:spcPts val="3249"/>
              </a:lnSpc>
              <a:buFont typeface="Arial"/>
              <a:buChar char="⚬"/>
            </a:pPr>
            <a:r>
              <a:rPr lang="en-US" sz="2499">
                <a:solidFill>
                  <a:srgbClr val="003D75"/>
                </a:solidFill>
                <a:latin typeface="Poppins 1"/>
                <a:ea typeface="Poppins 1"/>
                <a:cs typeface="Poppins 1"/>
                <a:sym typeface="Poppins 1"/>
              </a:rPr>
              <a:t>$2,500 - MCA (services in progress)</a:t>
            </a:r>
          </a:p>
        </p:txBody>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CCD8E4"/>
        </a:solidFill>
      </p:bgPr>
    </p:bg>
    <p:spTree>
      <p:nvGrpSpPr>
        <p:cNvPr id="1" name=""/>
        <p:cNvGrpSpPr/>
        <p:nvPr/>
      </p:nvGrpSpPr>
      <p:grpSpPr>
        <a:xfrm>
          <a:off x="0" y="0"/>
          <a:ext cx="0" cy="0"/>
          <a:chOff x="0" y="0"/>
          <a:chExt cx="0" cy="0"/>
        </a:xfrm>
      </p:grpSpPr>
      <p:grpSp>
        <p:nvGrpSpPr>
          <p:cNvPr name="Group 2" id="2"/>
          <p:cNvGrpSpPr/>
          <p:nvPr/>
        </p:nvGrpSpPr>
        <p:grpSpPr>
          <a:xfrm rot="0">
            <a:off x="9144000" y="2052358"/>
            <a:ext cx="8004959" cy="6965604"/>
            <a:chOff x="0" y="0"/>
            <a:chExt cx="12029114" cy="10467266"/>
          </a:xfrm>
        </p:grpSpPr>
        <p:sp>
          <p:nvSpPr>
            <p:cNvPr name="Freeform 3" id="3"/>
            <p:cNvSpPr/>
            <p:nvPr/>
          </p:nvSpPr>
          <p:spPr>
            <a:xfrm flipH="false" flipV="false" rot="0">
              <a:off x="31750" y="31750"/>
              <a:ext cx="11965614" cy="10403767"/>
            </a:xfrm>
            <a:custGeom>
              <a:avLst/>
              <a:gdLst/>
              <a:ahLst/>
              <a:cxnLst/>
              <a:rect r="r" b="b" t="t" l="l"/>
              <a:pathLst>
                <a:path h="10403767" w="11965614">
                  <a:moveTo>
                    <a:pt x="11872904" y="10403767"/>
                  </a:moveTo>
                  <a:lnTo>
                    <a:pt x="92710" y="10403767"/>
                  </a:lnTo>
                  <a:cubicBezTo>
                    <a:pt x="41910" y="10403767"/>
                    <a:pt x="0" y="10361857"/>
                    <a:pt x="0" y="10311057"/>
                  </a:cubicBezTo>
                  <a:lnTo>
                    <a:pt x="0" y="92710"/>
                  </a:lnTo>
                  <a:cubicBezTo>
                    <a:pt x="0" y="41910"/>
                    <a:pt x="41910" y="0"/>
                    <a:pt x="92710" y="0"/>
                  </a:cubicBezTo>
                  <a:lnTo>
                    <a:pt x="11871634" y="0"/>
                  </a:lnTo>
                  <a:cubicBezTo>
                    <a:pt x="11922434" y="0"/>
                    <a:pt x="11964344" y="41910"/>
                    <a:pt x="11964344" y="92710"/>
                  </a:cubicBezTo>
                  <a:lnTo>
                    <a:pt x="11964344" y="10309786"/>
                  </a:lnTo>
                  <a:cubicBezTo>
                    <a:pt x="11965614" y="10361857"/>
                    <a:pt x="11923704" y="10403767"/>
                    <a:pt x="11872904" y="10403767"/>
                  </a:cubicBezTo>
                  <a:close/>
                </a:path>
              </a:pathLst>
            </a:custGeom>
            <a:solidFill>
              <a:srgbClr val="FFFFFF"/>
            </a:solidFill>
          </p:spPr>
        </p:sp>
        <p:sp>
          <p:nvSpPr>
            <p:cNvPr name="Freeform 4" id="4"/>
            <p:cNvSpPr/>
            <p:nvPr/>
          </p:nvSpPr>
          <p:spPr>
            <a:xfrm flipH="false" flipV="false" rot="0">
              <a:off x="0" y="0"/>
              <a:ext cx="12029114" cy="10467267"/>
            </a:xfrm>
            <a:custGeom>
              <a:avLst/>
              <a:gdLst/>
              <a:ahLst/>
              <a:cxnLst/>
              <a:rect r="r" b="b" t="t" l="l"/>
              <a:pathLst>
                <a:path h="10467267" w="12029114">
                  <a:moveTo>
                    <a:pt x="11904654" y="59690"/>
                  </a:moveTo>
                  <a:cubicBezTo>
                    <a:pt x="11940214" y="59690"/>
                    <a:pt x="11969424" y="88900"/>
                    <a:pt x="11969424" y="124460"/>
                  </a:cubicBezTo>
                  <a:lnTo>
                    <a:pt x="11969424" y="10342807"/>
                  </a:lnTo>
                  <a:cubicBezTo>
                    <a:pt x="11969424" y="10378367"/>
                    <a:pt x="11940214" y="10407576"/>
                    <a:pt x="11904654" y="10407576"/>
                  </a:cubicBezTo>
                  <a:lnTo>
                    <a:pt x="124460" y="10407576"/>
                  </a:lnTo>
                  <a:cubicBezTo>
                    <a:pt x="88900" y="10407576"/>
                    <a:pt x="59690" y="10378367"/>
                    <a:pt x="59690" y="10342807"/>
                  </a:cubicBezTo>
                  <a:lnTo>
                    <a:pt x="59690" y="124460"/>
                  </a:lnTo>
                  <a:cubicBezTo>
                    <a:pt x="59690" y="88900"/>
                    <a:pt x="88900" y="59690"/>
                    <a:pt x="124460" y="59690"/>
                  </a:cubicBezTo>
                  <a:lnTo>
                    <a:pt x="11904654" y="59690"/>
                  </a:lnTo>
                  <a:moveTo>
                    <a:pt x="11904654" y="0"/>
                  </a:moveTo>
                  <a:lnTo>
                    <a:pt x="124460" y="0"/>
                  </a:lnTo>
                  <a:cubicBezTo>
                    <a:pt x="55880" y="0"/>
                    <a:pt x="0" y="55880"/>
                    <a:pt x="0" y="124460"/>
                  </a:cubicBezTo>
                  <a:lnTo>
                    <a:pt x="0" y="10342807"/>
                  </a:lnTo>
                  <a:cubicBezTo>
                    <a:pt x="0" y="10411386"/>
                    <a:pt x="55880" y="10467267"/>
                    <a:pt x="124460" y="10467267"/>
                  </a:cubicBezTo>
                  <a:lnTo>
                    <a:pt x="11904654" y="10467267"/>
                  </a:lnTo>
                  <a:cubicBezTo>
                    <a:pt x="11973234" y="10467267"/>
                    <a:pt x="12029114" y="10411386"/>
                    <a:pt x="12029114" y="10342807"/>
                  </a:cubicBezTo>
                  <a:lnTo>
                    <a:pt x="12029114" y="124460"/>
                  </a:lnTo>
                  <a:cubicBezTo>
                    <a:pt x="12029114" y="55880"/>
                    <a:pt x="11973234" y="0"/>
                    <a:pt x="11904654" y="0"/>
                  </a:cubicBezTo>
                  <a:close/>
                </a:path>
              </a:pathLst>
            </a:custGeom>
            <a:solidFill>
              <a:srgbClr val="191919"/>
            </a:solidFill>
          </p:spPr>
        </p:sp>
      </p:grpSp>
      <p:grpSp>
        <p:nvGrpSpPr>
          <p:cNvPr name="Group 5" id="5"/>
          <p:cNvGrpSpPr/>
          <p:nvPr/>
        </p:nvGrpSpPr>
        <p:grpSpPr>
          <a:xfrm rot="0">
            <a:off x="9144000" y="1269039"/>
            <a:ext cx="8004959" cy="1041805"/>
            <a:chOff x="0" y="0"/>
            <a:chExt cx="12029114" cy="1565529"/>
          </a:xfrm>
        </p:grpSpPr>
        <p:sp>
          <p:nvSpPr>
            <p:cNvPr name="Freeform 6" id="6"/>
            <p:cNvSpPr/>
            <p:nvPr/>
          </p:nvSpPr>
          <p:spPr>
            <a:xfrm flipH="false" flipV="false" rot="0">
              <a:off x="31750" y="31750"/>
              <a:ext cx="11965614" cy="1502029"/>
            </a:xfrm>
            <a:custGeom>
              <a:avLst/>
              <a:gdLst/>
              <a:ahLst/>
              <a:cxnLst/>
              <a:rect r="r" b="b" t="t" l="l"/>
              <a:pathLst>
                <a:path h="1502029" w="11965614">
                  <a:moveTo>
                    <a:pt x="11872904" y="1502029"/>
                  </a:moveTo>
                  <a:lnTo>
                    <a:pt x="92710" y="1502029"/>
                  </a:lnTo>
                  <a:cubicBezTo>
                    <a:pt x="41910" y="1502029"/>
                    <a:pt x="0" y="1460119"/>
                    <a:pt x="0" y="1409319"/>
                  </a:cubicBezTo>
                  <a:lnTo>
                    <a:pt x="0" y="92710"/>
                  </a:lnTo>
                  <a:cubicBezTo>
                    <a:pt x="0" y="41910"/>
                    <a:pt x="41910" y="0"/>
                    <a:pt x="92710" y="0"/>
                  </a:cubicBezTo>
                  <a:lnTo>
                    <a:pt x="11871634" y="0"/>
                  </a:lnTo>
                  <a:cubicBezTo>
                    <a:pt x="11922434" y="0"/>
                    <a:pt x="11964344" y="41910"/>
                    <a:pt x="11964344" y="92710"/>
                  </a:cubicBezTo>
                  <a:lnTo>
                    <a:pt x="11964344" y="1408049"/>
                  </a:lnTo>
                  <a:cubicBezTo>
                    <a:pt x="11965614" y="1460119"/>
                    <a:pt x="11923704" y="1502029"/>
                    <a:pt x="11872904" y="1502029"/>
                  </a:cubicBezTo>
                  <a:close/>
                </a:path>
              </a:pathLst>
            </a:custGeom>
            <a:solidFill>
              <a:srgbClr val="D9D9D9"/>
            </a:solidFill>
          </p:spPr>
        </p:sp>
        <p:sp>
          <p:nvSpPr>
            <p:cNvPr name="Freeform 7" id="7"/>
            <p:cNvSpPr/>
            <p:nvPr/>
          </p:nvSpPr>
          <p:spPr>
            <a:xfrm flipH="false" flipV="false" rot="0">
              <a:off x="0" y="0"/>
              <a:ext cx="12029114" cy="1565529"/>
            </a:xfrm>
            <a:custGeom>
              <a:avLst/>
              <a:gdLst/>
              <a:ahLst/>
              <a:cxnLst/>
              <a:rect r="r" b="b" t="t" l="l"/>
              <a:pathLst>
                <a:path h="1565529" w="12029114">
                  <a:moveTo>
                    <a:pt x="11904654" y="59690"/>
                  </a:moveTo>
                  <a:cubicBezTo>
                    <a:pt x="11940214" y="59690"/>
                    <a:pt x="11969424" y="88900"/>
                    <a:pt x="11969424" y="124460"/>
                  </a:cubicBezTo>
                  <a:lnTo>
                    <a:pt x="11969424" y="1441069"/>
                  </a:lnTo>
                  <a:cubicBezTo>
                    <a:pt x="11969424" y="1476629"/>
                    <a:pt x="11940214" y="1505839"/>
                    <a:pt x="11904654" y="1505839"/>
                  </a:cubicBezTo>
                  <a:lnTo>
                    <a:pt x="124460" y="1505839"/>
                  </a:lnTo>
                  <a:cubicBezTo>
                    <a:pt x="88900" y="1505839"/>
                    <a:pt x="59690" y="1476629"/>
                    <a:pt x="59690" y="1441069"/>
                  </a:cubicBezTo>
                  <a:lnTo>
                    <a:pt x="59690" y="124460"/>
                  </a:lnTo>
                  <a:cubicBezTo>
                    <a:pt x="59690" y="88900"/>
                    <a:pt x="88900" y="59690"/>
                    <a:pt x="124460" y="59690"/>
                  </a:cubicBezTo>
                  <a:lnTo>
                    <a:pt x="11904654" y="59690"/>
                  </a:lnTo>
                  <a:moveTo>
                    <a:pt x="11904654" y="0"/>
                  </a:moveTo>
                  <a:lnTo>
                    <a:pt x="124460" y="0"/>
                  </a:lnTo>
                  <a:cubicBezTo>
                    <a:pt x="55880" y="0"/>
                    <a:pt x="0" y="55880"/>
                    <a:pt x="0" y="124460"/>
                  </a:cubicBezTo>
                  <a:lnTo>
                    <a:pt x="0" y="1441069"/>
                  </a:lnTo>
                  <a:cubicBezTo>
                    <a:pt x="0" y="1509649"/>
                    <a:pt x="55880" y="1565529"/>
                    <a:pt x="124460" y="1565529"/>
                  </a:cubicBezTo>
                  <a:lnTo>
                    <a:pt x="11904654" y="1565529"/>
                  </a:lnTo>
                  <a:cubicBezTo>
                    <a:pt x="11973234" y="1565529"/>
                    <a:pt x="12029114" y="1509649"/>
                    <a:pt x="12029114" y="1441069"/>
                  </a:cubicBezTo>
                  <a:lnTo>
                    <a:pt x="12029114" y="124460"/>
                  </a:lnTo>
                  <a:cubicBezTo>
                    <a:pt x="12029114" y="55880"/>
                    <a:pt x="11973234" y="0"/>
                    <a:pt x="11904654" y="0"/>
                  </a:cubicBezTo>
                  <a:close/>
                </a:path>
              </a:pathLst>
            </a:custGeom>
            <a:solidFill>
              <a:srgbClr val="191919"/>
            </a:solidFill>
          </p:spPr>
        </p:sp>
      </p:grpSp>
      <p:sp>
        <p:nvSpPr>
          <p:cNvPr name="Freeform 8" id="8"/>
          <p:cNvSpPr/>
          <p:nvPr/>
        </p:nvSpPr>
        <p:spPr>
          <a:xfrm flipH="false" flipV="false" rot="0">
            <a:off x="9577283" y="1590238"/>
            <a:ext cx="405873" cy="405873"/>
          </a:xfrm>
          <a:custGeom>
            <a:avLst/>
            <a:gdLst/>
            <a:ahLst/>
            <a:cxnLst/>
            <a:rect r="r" b="b" t="t" l="l"/>
            <a:pathLst>
              <a:path h="405873" w="405873">
                <a:moveTo>
                  <a:pt x="0" y="0"/>
                </a:moveTo>
                <a:lnTo>
                  <a:pt x="405873" y="0"/>
                </a:lnTo>
                <a:lnTo>
                  <a:pt x="405873" y="405873"/>
                </a:lnTo>
                <a:lnTo>
                  <a:pt x="0" y="405873"/>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9" id="9"/>
          <p:cNvSpPr/>
          <p:nvPr/>
        </p:nvSpPr>
        <p:spPr>
          <a:xfrm flipH="false" flipV="false" rot="0">
            <a:off x="10249934" y="1590238"/>
            <a:ext cx="405873" cy="405873"/>
          </a:xfrm>
          <a:custGeom>
            <a:avLst/>
            <a:gdLst/>
            <a:ahLst/>
            <a:cxnLst/>
            <a:rect r="r" b="b" t="t" l="l"/>
            <a:pathLst>
              <a:path h="405873" w="405873">
                <a:moveTo>
                  <a:pt x="0" y="0"/>
                </a:moveTo>
                <a:lnTo>
                  <a:pt x="405873" y="0"/>
                </a:lnTo>
                <a:lnTo>
                  <a:pt x="405873" y="405873"/>
                </a:lnTo>
                <a:lnTo>
                  <a:pt x="0" y="405873"/>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10" id="10"/>
          <p:cNvSpPr/>
          <p:nvPr/>
        </p:nvSpPr>
        <p:spPr>
          <a:xfrm flipH="false" flipV="false" rot="0">
            <a:off x="10922585" y="1590238"/>
            <a:ext cx="405873" cy="405873"/>
          </a:xfrm>
          <a:custGeom>
            <a:avLst/>
            <a:gdLst/>
            <a:ahLst/>
            <a:cxnLst/>
            <a:rect r="r" b="b" t="t" l="l"/>
            <a:pathLst>
              <a:path h="405873" w="405873">
                <a:moveTo>
                  <a:pt x="0" y="0"/>
                </a:moveTo>
                <a:lnTo>
                  <a:pt x="405873" y="0"/>
                </a:lnTo>
                <a:lnTo>
                  <a:pt x="405873" y="405873"/>
                </a:lnTo>
                <a:lnTo>
                  <a:pt x="0" y="405873"/>
                </a:lnTo>
                <a:lnTo>
                  <a:pt x="0" y="0"/>
                </a:lnTo>
                <a:close/>
              </a:path>
            </a:pathLst>
          </a:custGeom>
          <a:blipFill>
            <a:blip r:embed="rId7">
              <a:extLst>
                <a:ext uri="{96DAC541-7B7A-43D3-8B79-37D633B846F1}">
                  <asvg:svgBlip xmlns:asvg="http://schemas.microsoft.com/office/drawing/2016/SVG/main" r:embed="rId8"/>
                </a:ext>
              </a:extLst>
            </a:blip>
            <a:stretch>
              <a:fillRect l="0" t="0" r="0" b="0"/>
            </a:stretch>
          </a:blipFill>
        </p:spPr>
      </p:sp>
      <p:sp>
        <p:nvSpPr>
          <p:cNvPr name="Freeform 11" id="11"/>
          <p:cNvSpPr/>
          <p:nvPr/>
        </p:nvSpPr>
        <p:spPr>
          <a:xfrm flipH="true" flipV="false" rot="2130250">
            <a:off x="1433178" y="2706863"/>
            <a:ext cx="5313927" cy="5660641"/>
          </a:xfrm>
          <a:custGeom>
            <a:avLst/>
            <a:gdLst/>
            <a:ahLst/>
            <a:cxnLst/>
            <a:rect r="r" b="b" t="t" l="l"/>
            <a:pathLst>
              <a:path h="5660641" w="5313927">
                <a:moveTo>
                  <a:pt x="5313927" y="0"/>
                </a:moveTo>
                <a:lnTo>
                  <a:pt x="0" y="0"/>
                </a:lnTo>
                <a:lnTo>
                  <a:pt x="0" y="5660641"/>
                </a:lnTo>
                <a:lnTo>
                  <a:pt x="5313927" y="5660641"/>
                </a:lnTo>
                <a:lnTo>
                  <a:pt x="5313927" y="0"/>
                </a:lnTo>
                <a:close/>
              </a:path>
            </a:pathLst>
          </a:custGeom>
          <a:blipFill>
            <a:blip r:embed="rId9">
              <a:extLst>
                <a:ext uri="{96DAC541-7B7A-43D3-8B79-37D633B846F1}">
                  <asvg:svgBlip xmlns:asvg="http://schemas.microsoft.com/office/drawing/2016/SVG/main" r:embed="rId10"/>
                </a:ext>
              </a:extLst>
            </a:blip>
            <a:stretch>
              <a:fillRect l="0" t="0" r="0" b="0"/>
            </a:stretch>
          </a:blipFill>
        </p:spPr>
      </p:sp>
      <p:sp>
        <p:nvSpPr>
          <p:cNvPr name="Freeform 12" id="12"/>
          <p:cNvSpPr/>
          <p:nvPr/>
        </p:nvSpPr>
        <p:spPr>
          <a:xfrm flipH="true" flipV="true" rot="0">
            <a:off x="5597616" y="7176279"/>
            <a:ext cx="3979667" cy="923294"/>
          </a:xfrm>
          <a:custGeom>
            <a:avLst/>
            <a:gdLst/>
            <a:ahLst/>
            <a:cxnLst/>
            <a:rect r="r" b="b" t="t" l="l"/>
            <a:pathLst>
              <a:path h="923294" w="3979667">
                <a:moveTo>
                  <a:pt x="3979667" y="923294"/>
                </a:moveTo>
                <a:lnTo>
                  <a:pt x="0" y="923294"/>
                </a:lnTo>
                <a:lnTo>
                  <a:pt x="0" y="0"/>
                </a:lnTo>
                <a:lnTo>
                  <a:pt x="3979667" y="0"/>
                </a:lnTo>
                <a:lnTo>
                  <a:pt x="3979667" y="923294"/>
                </a:lnTo>
                <a:close/>
              </a:path>
            </a:pathLst>
          </a:custGeom>
          <a:blipFill>
            <a:blip r:embed="rId11">
              <a:extLst>
                <a:ext uri="{96DAC541-7B7A-43D3-8B79-37D633B846F1}">
                  <asvg:svgBlip xmlns:asvg="http://schemas.microsoft.com/office/drawing/2016/SVG/main" r:embed="rId12"/>
                </a:ext>
              </a:extLst>
            </a:blip>
            <a:stretch>
              <a:fillRect l="-50896" t="0" r="0" b="0"/>
            </a:stretch>
          </a:blipFill>
        </p:spPr>
      </p:sp>
      <p:sp>
        <p:nvSpPr>
          <p:cNvPr name="TextBox 13" id="13"/>
          <p:cNvSpPr txBox="true"/>
          <p:nvPr/>
        </p:nvSpPr>
        <p:spPr>
          <a:xfrm rot="0">
            <a:off x="9983156" y="2991822"/>
            <a:ext cx="6810919" cy="631826"/>
          </a:xfrm>
          <a:prstGeom prst="rect">
            <a:avLst/>
          </a:prstGeom>
        </p:spPr>
        <p:txBody>
          <a:bodyPr anchor="t" rtlCol="false" tIns="0" lIns="0" bIns="0" rIns="0">
            <a:spAutoFit/>
          </a:bodyPr>
          <a:lstStyle/>
          <a:p>
            <a:pPr algn="l">
              <a:lnSpc>
                <a:spcPts val="4400"/>
              </a:lnSpc>
            </a:pPr>
            <a:r>
              <a:rPr lang="en-US" sz="5500">
                <a:solidFill>
                  <a:srgbClr val="5C2D91"/>
                </a:solidFill>
                <a:latin typeface="Oswald"/>
                <a:ea typeface="Oswald"/>
                <a:cs typeface="Oswald"/>
                <a:sym typeface="Oswald"/>
              </a:rPr>
              <a:t>RESEARCH/APPLICATIONS</a:t>
            </a:r>
          </a:p>
        </p:txBody>
      </p:sp>
      <p:sp>
        <p:nvSpPr>
          <p:cNvPr name="TextBox 14" id="14"/>
          <p:cNvSpPr txBox="true"/>
          <p:nvPr/>
        </p:nvSpPr>
        <p:spPr>
          <a:xfrm rot="0">
            <a:off x="2600712" y="6626326"/>
            <a:ext cx="2298964" cy="315595"/>
          </a:xfrm>
          <a:prstGeom prst="rect">
            <a:avLst/>
          </a:prstGeom>
        </p:spPr>
        <p:txBody>
          <a:bodyPr anchor="t" rtlCol="false" tIns="0" lIns="0" bIns="0" rIns="0">
            <a:spAutoFit/>
          </a:bodyPr>
          <a:lstStyle/>
          <a:p>
            <a:pPr algn="ctr">
              <a:lnSpc>
                <a:spcPts val="2300"/>
              </a:lnSpc>
            </a:pPr>
            <a:r>
              <a:rPr lang="en-US" sz="2300">
                <a:solidFill>
                  <a:srgbClr val="FFFFFF"/>
                </a:solidFill>
                <a:latin typeface="Poppins 1 Light"/>
                <a:ea typeface="Poppins 1 Light"/>
                <a:cs typeface="Poppins 1 Light"/>
                <a:sym typeface="Poppins 1 Light"/>
              </a:rPr>
              <a:t>Grants</a:t>
            </a:r>
          </a:p>
        </p:txBody>
      </p:sp>
      <p:sp>
        <p:nvSpPr>
          <p:cNvPr name="TextBox 15" id="15"/>
          <p:cNvSpPr txBox="true"/>
          <p:nvPr/>
        </p:nvSpPr>
        <p:spPr>
          <a:xfrm rot="0">
            <a:off x="5386063" y="4971415"/>
            <a:ext cx="1650448" cy="315595"/>
          </a:xfrm>
          <a:prstGeom prst="rect">
            <a:avLst/>
          </a:prstGeom>
        </p:spPr>
        <p:txBody>
          <a:bodyPr anchor="t" rtlCol="false" tIns="0" lIns="0" bIns="0" rIns="0">
            <a:spAutoFit/>
          </a:bodyPr>
          <a:lstStyle/>
          <a:p>
            <a:pPr algn="ctr">
              <a:lnSpc>
                <a:spcPts val="2300"/>
              </a:lnSpc>
            </a:pPr>
            <a:r>
              <a:rPr lang="en-US" sz="2300">
                <a:solidFill>
                  <a:srgbClr val="FFFFFF"/>
                </a:solidFill>
                <a:latin typeface="Poppins 1 Light"/>
                <a:ea typeface="Poppins 1 Light"/>
                <a:cs typeface="Poppins 1 Light"/>
                <a:sym typeface="Poppins 1 Light"/>
              </a:rPr>
              <a:t>Donations</a:t>
            </a:r>
          </a:p>
        </p:txBody>
      </p:sp>
      <p:sp>
        <p:nvSpPr>
          <p:cNvPr name="TextBox 16" id="16"/>
          <p:cNvSpPr txBox="true"/>
          <p:nvPr/>
        </p:nvSpPr>
        <p:spPr>
          <a:xfrm rot="0">
            <a:off x="3582378" y="3567289"/>
            <a:ext cx="2015238" cy="601345"/>
          </a:xfrm>
          <a:prstGeom prst="rect">
            <a:avLst/>
          </a:prstGeom>
        </p:spPr>
        <p:txBody>
          <a:bodyPr anchor="t" rtlCol="false" tIns="0" lIns="0" bIns="0" rIns="0">
            <a:spAutoFit/>
          </a:bodyPr>
          <a:lstStyle/>
          <a:p>
            <a:pPr algn="ctr">
              <a:lnSpc>
                <a:spcPts val="2300"/>
              </a:lnSpc>
            </a:pPr>
            <a:r>
              <a:rPr lang="en-US" sz="2300">
                <a:solidFill>
                  <a:srgbClr val="FFFFFF"/>
                </a:solidFill>
                <a:latin typeface="Poppins 1 Light"/>
                <a:ea typeface="Poppins 1 Light"/>
                <a:cs typeface="Poppins 1 Light"/>
                <a:sym typeface="Poppins 1 Light"/>
              </a:rPr>
              <a:t>Earned Income</a:t>
            </a:r>
          </a:p>
        </p:txBody>
      </p:sp>
      <p:sp>
        <p:nvSpPr>
          <p:cNvPr name="TextBox 17" id="17"/>
          <p:cNvSpPr txBox="true"/>
          <p:nvPr/>
        </p:nvSpPr>
        <p:spPr>
          <a:xfrm rot="0">
            <a:off x="9983156" y="4052273"/>
            <a:ext cx="6810919" cy="3292475"/>
          </a:xfrm>
          <a:prstGeom prst="rect">
            <a:avLst/>
          </a:prstGeom>
        </p:spPr>
        <p:txBody>
          <a:bodyPr anchor="t" rtlCol="false" tIns="0" lIns="0" bIns="0" rIns="0">
            <a:spAutoFit/>
          </a:bodyPr>
          <a:lstStyle/>
          <a:p>
            <a:pPr algn="l" marL="539749" indent="-269875" lvl="1">
              <a:lnSpc>
                <a:spcPts val="3249"/>
              </a:lnSpc>
              <a:buFont typeface="Arial"/>
              <a:buChar char="•"/>
            </a:pPr>
            <a:r>
              <a:rPr lang="en-US" sz="2499">
                <a:solidFill>
                  <a:srgbClr val="003D75"/>
                </a:solidFill>
                <a:latin typeface="Poppins 1"/>
                <a:ea typeface="Poppins 1"/>
                <a:cs typeface="Poppins 1"/>
                <a:sym typeface="Poppins 1"/>
              </a:rPr>
              <a:t>Submitted an $800K request to the James S McDonnell Foundation</a:t>
            </a:r>
          </a:p>
          <a:p>
            <a:pPr algn="l" marL="539749" indent="-269875" lvl="1">
              <a:lnSpc>
                <a:spcPts val="3249"/>
              </a:lnSpc>
              <a:buFont typeface="Arial"/>
              <a:buChar char="•"/>
            </a:pPr>
            <a:r>
              <a:rPr lang="en-US" sz="2499">
                <a:solidFill>
                  <a:srgbClr val="003D75"/>
                </a:solidFill>
                <a:latin typeface="Poppins 1"/>
                <a:ea typeface="Poppins 1"/>
                <a:cs typeface="Poppins 1"/>
                <a:sym typeface="Poppins 1"/>
              </a:rPr>
              <a:t>Q4 applications:</a:t>
            </a:r>
          </a:p>
          <a:p>
            <a:pPr algn="l" marL="1079499" indent="-359833" lvl="2">
              <a:lnSpc>
                <a:spcPts val="3249"/>
              </a:lnSpc>
              <a:buFont typeface="Arial"/>
              <a:buChar char="⚬"/>
            </a:pPr>
            <a:r>
              <a:rPr lang="en-US" sz="2499">
                <a:solidFill>
                  <a:srgbClr val="003D75"/>
                </a:solidFill>
                <a:latin typeface="Poppins 1"/>
                <a:ea typeface="Poppins 1"/>
                <a:cs typeface="Poppins 1"/>
                <a:sym typeface="Poppins 1"/>
              </a:rPr>
              <a:t>RGA</a:t>
            </a:r>
          </a:p>
          <a:p>
            <a:pPr algn="l" marL="1079499" indent="-359833" lvl="2">
              <a:lnSpc>
                <a:spcPts val="3249"/>
              </a:lnSpc>
              <a:buFont typeface="Arial"/>
              <a:buChar char="⚬"/>
            </a:pPr>
            <a:r>
              <a:rPr lang="en-US" sz="2499">
                <a:solidFill>
                  <a:srgbClr val="003D75"/>
                </a:solidFill>
                <a:latin typeface="Poppins 1"/>
                <a:ea typeface="Poppins 1"/>
                <a:cs typeface="Poppins 1"/>
                <a:sym typeface="Poppins 1"/>
              </a:rPr>
              <a:t>Centene Foundation</a:t>
            </a:r>
          </a:p>
          <a:p>
            <a:pPr algn="l" marL="1079499" indent="-359833" lvl="2">
              <a:lnSpc>
                <a:spcPts val="3249"/>
              </a:lnSpc>
              <a:buFont typeface="Arial"/>
              <a:buChar char="⚬"/>
            </a:pPr>
            <a:r>
              <a:rPr lang="en-US" sz="2499">
                <a:solidFill>
                  <a:srgbClr val="003D75"/>
                </a:solidFill>
                <a:latin typeface="Poppins 1"/>
                <a:ea typeface="Poppins 1"/>
                <a:cs typeface="Poppins 1"/>
                <a:sym typeface="Poppins 1"/>
              </a:rPr>
              <a:t>Deaconess Foundation</a:t>
            </a:r>
          </a:p>
          <a:p>
            <a:pPr algn="l" marL="1079499" indent="-359833" lvl="2">
              <a:lnSpc>
                <a:spcPts val="3249"/>
              </a:lnSpc>
              <a:buFont typeface="Arial"/>
              <a:buChar char="⚬"/>
            </a:pPr>
            <a:r>
              <a:rPr lang="en-US" sz="2499">
                <a:solidFill>
                  <a:srgbClr val="003D75"/>
                </a:solidFill>
                <a:latin typeface="Poppins 1"/>
                <a:ea typeface="Poppins 1"/>
                <a:cs typeface="Poppins 1"/>
                <a:sym typeface="Poppins 1"/>
              </a:rPr>
              <a:t>potential re-application to Midland States Bank</a:t>
            </a:r>
          </a:p>
        </p:txBody>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CCD8E4"/>
        </a:solidFill>
      </p:bgPr>
    </p:bg>
    <p:spTree>
      <p:nvGrpSpPr>
        <p:cNvPr id="1" name=""/>
        <p:cNvGrpSpPr/>
        <p:nvPr/>
      </p:nvGrpSpPr>
      <p:grpSpPr>
        <a:xfrm>
          <a:off x="0" y="0"/>
          <a:ext cx="0" cy="0"/>
          <a:chOff x="0" y="0"/>
          <a:chExt cx="0" cy="0"/>
        </a:xfrm>
      </p:grpSpPr>
      <p:sp>
        <p:nvSpPr>
          <p:cNvPr name="Freeform 2" id="2"/>
          <p:cNvSpPr/>
          <p:nvPr/>
        </p:nvSpPr>
        <p:spPr>
          <a:xfrm flipH="false" flipV="false" rot="5400000">
            <a:off x="12152842" y="-1478377"/>
            <a:ext cx="10755953" cy="10717401"/>
          </a:xfrm>
          <a:custGeom>
            <a:avLst/>
            <a:gdLst/>
            <a:ahLst/>
            <a:cxnLst/>
            <a:rect r="r" b="b" t="t" l="l"/>
            <a:pathLst>
              <a:path h="10717401" w="10755953">
                <a:moveTo>
                  <a:pt x="0" y="0"/>
                </a:moveTo>
                <a:lnTo>
                  <a:pt x="10755953" y="0"/>
                </a:lnTo>
                <a:lnTo>
                  <a:pt x="10755953" y="10717401"/>
                </a:lnTo>
                <a:lnTo>
                  <a:pt x="0" y="10717401"/>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3" id="3"/>
          <p:cNvSpPr/>
          <p:nvPr/>
        </p:nvSpPr>
        <p:spPr>
          <a:xfrm flipH="false" flipV="false" rot="-5400000">
            <a:off x="15180262" y="1169591"/>
            <a:ext cx="8539962" cy="6878551"/>
          </a:xfrm>
          <a:custGeom>
            <a:avLst/>
            <a:gdLst/>
            <a:ahLst/>
            <a:cxnLst/>
            <a:rect r="r" b="b" t="t" l="l"/>
            <a:pathLst>
              <a:path h="6878551" w="8539962">
                <a:moveTo>
                  <a:pt x="0" y="0"/>
                </a:moveTo>
                <a:lnTo>
                  <a:pt x="8539962" y="0"/>
                </a:lnTo>
                <a:lnTo>
                  <a:pt x="8539962" y="6878551"/>
                </a:lnTo>
                <a:lnTo>
                  <a:pt x="0" y="6878551"/>
                </a:lnTo>
                <a:lnTo>
                  <a:pt x="0" y="0"/>
                </a:lnTo>
                <a:close/>
              </a:path>
            </a:pathLst>
          </a:custGeom>
          <a:blipFill>
            <a:blip r:embed="rId5">
              <a:alphaModFix amt="85000"/>
              <a:extLst>
                <a:ext uri="{96DAC541-7B7A-43D3-8B79-37D633B846F1}">
                  <asvg:svgBlip xmlns:asvg="http://schemas.microsoft.com/office/drawing/2016/SVG/main" r:embed="rId6"/>
                </a:ext>
              </a:extLst>
            </a:blip>
            <a:stretch>
              <a:fillRect l="0" t="0" r="0" b="0"/>
            </a:stretch>
          </a:blipFill>
        </p:spPr>
      </p:sp>
      <p:grpSp>
        <p:nvGrpSpPr>
          <p:cNvPr name="Group 4" id="4"/>
          <p:cNvGrpSpPr/>
          <p:nvPr/>
        </p:nvGrpSpPr>
        <p:grpSpPr>
          <a:xfrm rot="0">
            <a:off x="1028700" y="2597416"/>
            <a:ext cx="9483528" cy="5875488"/>
            <a:chOff x="0" y="0"/>
            <a:chExt cx="14250971" cy="8829140"/>
          </a:xfrm>
        </p:grpSpPr>
        <p:sp>
          <p:nvSpPr>
            <p:cNvPr name="Freeform 5" id="5"/>
            <p:cNvSpPr/>
            <p:nvPr/>
          </p:nvSpPr>
          <p:spPr>
            <a:xfrm flipH="false" flipV="false" rot="0">
              <a:off x="31750" y="31750"/>
              <a:ext cx="14187470" cy="8765640"/>
            </a:xfrm>
            <a:custGeom>
              <a:avLst/>
              <a:gdLst/>
              <a:ahLst/>
              <a:cxnLst/>
              <a:rect r="r" b="b" t="t" l="l"/>
              <a:pathLst>
                <a:path h="8765640" w="14187470">
                  <a:moveTo>
                    <a:pt x="14094761" y="8765640"/>
                  </a:moveTo>
                  <a:lnTo>
                    <a:pt x="92710" y="8765640"/>
                  </a:lnTo>
                  <a:cubicBezTo>
                    <a:pt x="41910" y="8765640"/>
                    <a:pt x="0" y="8723730"/>
                    <a:pt x="0" y="8672930"/>
                  </a:cubicBezTo>
                  <a:lnTo>
                    <a:pt x="0" y="92710"/>
                  </a:lnTo>
                  <a:cubicBezTo>
                    <a:pt x="0" y="41910"/>
                    <a:pt x="41910" y="0"/>
                    <a:pt x="92710" y="0"/>
                  </a:cubicBezTo>
                  <a:lnTo>
                    <a:pt x="14093492" y="0"/>
                  </a:lnTo>
                  <a:cubicBezTo>
                    <a:pt x="14144292" y="0"/>
                    <a:pt x="14186201" y="41910"/>
                    <a:pt x="14186201" y="92710"/>
                  </a:cubicBezTo>
                  <a:lnTo>
                    <a:pt x="14186201" y="8671661"/>
                  </a:lnTo>
                  <a:cubicBezTo>
                    <a:pt x="14187470" y="8723730"/>
                    <a:pt x="14145561" y="8765640"/>
                    <a:pt x="14094761" y="8765640"/>
                  </a:cubicBezTo>
                  <a:close/>
                </a:path>
              </a:pathLst>
            </a:custGeom>
            <a:solidFill>
              <a:srgbClr val="FFFFFF"/>
            </a:solidFill>
          </p:spPr>
        </p:sp>
        <p:sp>
          <p:nvSpPr>
            <p:cNvPr name="Freeform 6" id="6"/>
            <p:cNvSpPr/>
            <p:nvPr/>
          </p:nvSpPr>
          <p:spPr>
            <a:xfrm flipH="false" flipV="false" rot="0">
              <a:off x="0" y="0"/>
              <a:ext cx="14250970" cy="8829140"/>
            </a:xfrm>
            <a:custGeom>
              <a:avLst/>
              <a:gdLst/>
              <a:ahLst/>
              <a:cxnLst/>
              <a:rect r="r" b="b" t="t" l="l"/>
              <a:pathLst>
                <a:path h="8829140" w="14250970">
                  <a:moveTo>
                    <a:pt x="14126511" y="59690"/>
                  </a:moveTo>
                  <a:cubicBezTo>
                    <a:pt x="14162070" y="59690"/>
                    <a:pt x="14191281" y="88900"/>
                    <a:pt x="14191281" y="124460"/>
                  </a:cubicBezTo>
                  <a:lnTo>
                    <a:pt x="14191281" y="8704680"/>
                  </a:lnTo>
                  <a:cubicBezTo>
                    <a:pt x="14191281" y="8740240"/>
                    <a:pt x="14162070" y="8769450"/>
                    <a:pt x="14126511" y="8769450"/>
                  </a:cubicBezTo>
                  <a:lnTo>
                    <a:pt x="124460" y="8769450"/>
                  </a:lnTo>
                  <a:cubicBezTo>
                    <a:pt x="88900" y="8769450"/>
                    <a:pt x="59690" y="8740240"/>
                    <a:pt x="59690" y="8704680"/>
                  </a:cubicBezTo>
                  <a:lnTo>
                    <a:pt x="59690" y="124460"/>
                  </a:lnTo>
                  <a:cubicBezTo>
                    <a:pt x="59690" y="88900"/>
                    <a:pt x="88900" y="59690"/>
                    <a:pt x="124460" y="59690"/>
                  </a:cubicBezTo>
                  <a:lnTo>
                    <a:pt x="14126511" y="59690"/>
                  </a:lnTo>
                  <a:moveTo>
                    <a:pt x="14126511" y="0"/>
                  </a:moveTo>
                  <a:lnTo>
                    <a:pt x="124460" y="0"/>
                  </a:lnTo>
                  <a:cubicBezTo>
                    <a:pt x="55880" y="0"/>
                    <a:pt x="0" y="55880"/>
                    <a:pt x="0" y="124460"/>
                  </a:cubicBezTo>
                  <a:lnTo>
                    <a:pt x="0" y="8704680"/>
                  </a:lnTo>
                  <a:cubicBezTo>
                    <a:pt x="0" y="8773261"/>
                    <a:pt x="55880" y="8829140"/>
                    <a:pt x="124460" y="8829140"/>
                  </a:cubicBezTo>
                  <a:lnTo>
                    <a:pt x="14126511" y="8829140"/>
                  </a:lnTo>
                  <a:cubicBezTo>
                    <a:pt x="14195092" y="8829140"/>
                    <a:pt x="14250970" y="8773261"/>
                    <a:pt x="14250970" y="8704680"/>
                  </a:cubicBezTo>
                  <a:lnTo>
                    <a:pt x="14250970" y="124460"/>
                  </a:lnTo>
                  <a:cubicBezTo>
                    <a:pt x="14250970" y="55880"/>
                    <a:pt x="14195092" y="0"/>
                    <a:pt x="14126511" y="0"/>
                  </a:cubicBezTo>
                  <a:close/>
                </a:path>
              </a:pathLst>
            </a:custGeom>
            <a:solidFill>
              <a:srgbClr val="191919"/>
            </a:solidFill>
          </p:spPr>
        </p:sp>
      </p:grpSp>
      <p:grpSp>
        <p:nvGrpSpPr>
          <p:cNvPr name="Group 7" id="7"/>
          <p:cNvGrpSpPr/>
          <p:nvPr/>
        </p:nvGrpSpPr>
        <p:grpSpPr>
          <a:xfrm rot="0">
            <a:off x="1028700" y="1814097"/>
            <a:ext cx="9483528" cy="1041805"/>
            <a:chOff x="0" y="0"/>
            <a:chExt cx="14250971" cy="1565529"/>
          </a:xfrm>
        </p:grpSpPr>
        <p:sp>
          <p:nvSpPr>
            <p:cNvPr name="Freeform 8" id="8"/>
            <p:cNvSpPr/>
            <p:nvPr/>
          </p:nvSpPr>
          <p:spPr>
            <a:xfrm flipH="false" flipV="false" rot="0">
              <a:off x="31750" y="31750"/>
              <a:ext cx="14187470" cy="1502029"/>
            </a:xfrm>
            <a:custGeom>
              <a:avLst/>
              <a:gdLst/>
              <a:ahLst/>
              <a:cxnLst/>
              <a:rect r="r" b="b" t="t" l="l"/>
              <a:pathLst>
                <a:path h="1502029" w="14187470">
                  <a:moveTo>
                    <a:pt x="14094761" y="1502029"/>
                  </a:moveTo>
                  <a:lnTo>
                    <a:pt x="92710" y="1502029"/>
                  </a:lnTo>
                  <a:cubicBezTo>
                    <a:pt x="41910" y="1502029"/>
                    <a:pt x="0" y="1460119"/>
                    <a:pt x="0" y="1409319"/>
                  </a:cubicBezTo>
                  <a:lnTo>
                    <a:pt x="0" y="92710"/>
                  </a:lnTo>
                  <a:cubicBezTo>
                    <a:pt x="0" y="41910"/>
                    <a:pt x="41910" y="0"/>
                    <a:pt x="92710" y="0"/>
                  </a:cubicBezTo>
                  <a:lnTo>
                    <a:pt x="14093492" y="0"/>
                  </a:lnTo>
                  <a:cubicBezTo>
                    <a:pt x="14144292" y="0"/>
                    <a:pt x="14186201" y="41910"/>
                    <a:pt x="14186201" y="92710"/>
                  </a:cubicBezTo>
                  <a:lnTo>
                    <a:pt x="14186201" y="1408049"/>
                  </a:lnTo>
                  <a:cubicBezTo>
                    <a:pt x="14187470" y="1460119"/>
                    <a:pt x="14145561" y="1502029"/>
                    <a:pt x="14094761" y="1502029"/>
                  </a:cubicBezTo>
                  <a:close/>
                </a:path>
              </a:pathLst>
            </a:custGeom>
            <a:solidFill>
              <a:srgbClr val="D9D9D9"/>
            </a:solidFill>
          </p:spPr>
        </p:sp>
        <p:sp>
          <p:nvSpPr>
            <p:cNvPr name="Freeform 9" id="9"/>
            <p:cNvSpPr/>
            <p:nvPr/>
          </p:nvSpPr>
          <p:spPr>
            <a:xfrm flipH="false" flipV="false" rot="0">
              <a:off x="0" y="0"/>
              <a:ext cx="14250970" cy="1565529"/>
            </a:xfrm>
            <a:custGeom>
              <a:avLst/>
              <a:gdLst/>
              <a:ahLst/>
              <a:cxnLst/>
              <a:rect r="r" b="b" t="t" l="l"/>
              <a:pathLst>
                <a:path h="1565529" w="14250970">
                  <a:moveTo>
                    <a:pt x="14126511" y="59690"/>
                  </a:moveTo>
                  <a:cubicBezTo>
                    <a:pt x="14162070" y="59690"/>
                    <a:pt x="14191281" y="88900"/>
                    <a:pt x="14191281" y="124460"/>
                  </a:cubicBezTo>
                  <a:lnTo>
                    <a:pt x="14191281" y="1441069"/>
                  </a:lnTo>
                  <a:cubicBezTo>
                    <a:pt x="14191281" y="1476629"/>
                    <a:pt x="14162070" y="1505839"/>
                    <a:pt x="14126511" y="1505839"/>
                  </a:cubicBezTo>
                  <a:lnTo>
                    <a:pt x="124460" y="1505839"/>
                  </a:lnTo>
                  <a:cubicBezTo>
                    <a:pt x="88900" y="1505839"/>
                    <a:pt x="59690" y="1476629"/>
                    <a:pt x="59690" y="1441069"/>
                  </a:cubicBezTo>
                  <a:lnTo>
                    <a:pt x="59690" y="124460"/>
                  </a:lnTo>
                  <a:cubicBezTo>
                    <a:pt x="59690" y="88900"/>
                    <a:pt x="88900" y="59690"/>
                    <a:pt x="124460" y="59690"/>
                  </a:cubicBezTo>
                  <a:lnTo>
                    <a:pt x="14126511" y="59690"/>
                  </a:lnTo>
                  <a:moveTo>
                    <a:pt x="14126511" y="0"/>
                  </a:moveTo>
                  <a:lnTo>
                    <a:pt x="124460" y="0"/>
                  </a:lnTo>
                  <a:cubicBezTo>
                    <a:pt x="55880" y="0"/>
                    <a:pt x="0" y="55880"/>
                    <a:pt x="0" y="124460"/>
                  </a:cubicBezTo>
                  <a:lnTo>
                    <a:pt x="0" y="1441069"/>
                  </a:lnTo>
                  <a:cubicBezTo>
                    <a:pt x="0" y="1509649"/>
                    <a:pt x="55880" y="1565529"/>
                    <a:pt x="124460" y="1565529"/>
                  </a:cubicBezTo>
                  <a:lnTo>
                    <a:pt x="14126511" y="1565529"/>
                  </a:lnTo>
                  <a:cubicBezTo>
                    <a:pt x="14195092" y="1565529"/>
                    <a:pt x="14250970" y="1509649"/>
                    <a:pt x="14250970" y="1441069"/>
                  </a:cubicBezTo>
                  <a:lnTo>
                    <a:pt x="14250970" y="124460"/>
                  </a:lnTo>
                  <a:cubicBezTo>
                    <a:pt x="14250970" y="55880"/>
                    <a:pt x="14195092" y="0"/>
                    <a:pt x="14126511" y="0"/>
                  </a:cubicBezTo>
                  <a:close/>
                </a:path>
              </a:pathLst>
            </a:custGeom>
            <a:solidFill>
              <a:srgbClr val="191919"/>
            </a:solidFill>
          </p:spPr>
        </p:sp>
      </p:grpSp>
      <p:sp>
        <p:nvSpPr>
          <p:cNvPr name="Freeform 10" id="10"/>
          <p:cNvSpPr/>
          <p:nvPr/>
        </p:nvSpPr>
        <p:spPr>
          <a:xfrm flipH="false" flipV="false" rot="0">
            <a:off x="1487745" y="2135296"/>
            <a:ext cx="405873" cy="405873"/>
          </a:xfrm>
          <a:custGeom>
            <a:avLst/>
            <a:gdLst/>
            <a:ahLst/>
            <a:cxnLst/>
            <a:rect r="r" b="b" t="t" l="l"/>
            <a:pathLst>
              <a:path h="405873" w="405873">
                <a:moveTo>
                  <a:pt x="0" y="0"/>
                </a:moveTo>
                <a:lnTo>
                  <a:pt x="405873" y="0"/>
                </a:lnTo>
                <a:lnTo>
                  <a:pt x="405873" y="405873"/>
                </a:lnTo>
                <a:lnTo>
                  <a:pt x="0" y="405873"/>
                </a:lnTo>
                <a:lnTo>
                  <a:pt x="0" y="0"/>
                </a:lnTo>
                <a:close/>
              </a:path>
            </a:pathLst>
          </a:custGeom>
          <a:blipFill>
            <a:blip r:embed="rId7">
              <a:extLst>
                <a:ext uri="{96DAC541-7B7A-43D3-8B79-37D633B846F1}">
                  <asvg:svgBlip xmlns:asvg="http://schemas.microsoft.com/office/drawing/2016/SVG/main" r:embed="rId8"/>
                </a:ext>
              </a:extLst>
            </a:blip>
            <a:stretch>
              <a:fillRect l="0" t="0" r="0" b="0"/>
            </a:stretch>
          </a:blipFill>
        </p:spPr>
      </p:sp>
      <p:sp>
        <p:nvSpPr>
          <p:cNvPr name="Freeform 11" id="11"/>
          <p:cNvSpPr/>
          <p:nvPr/>
        </p:nvSpPr>
        <p:spPr>
          <a:xfrm flipH="false" flipV="false" rot="0">
            <a:off x="2160396" y="2135296"/>
            <a:ext cx="405873" cy="405873"/>
          </a:xfrm>
          <a:custGeom>
            <a:avLst/>
            <a:gdLst/>
            <a:ahLst/>
            <a:cxnLst/>
            <a:rect r="r" b="b" t="t" l="l"/>
            <a:pathLst>
              <a:path h="405873" w="405873">
                <a:moveTo>
                  <a:pt x="0" y="0"/>
                </a:moveTo>
                <a:lnTo>
                  <a:pt x="405873" y="0"/>
                </a:lnTo>
                <a:lnTo>
                  <a:pt x="405873" y="405873"/>
                </a:lnTo>
                <a:lnTo>
                  <a:pt x="0" y="405873"/>
                </a:lnTo>
                <a:lnTo>
                  <a:pt x="0" y="0"/>
                </a:lnTo>
                <a:close/>
              </a:path>
            </a:pathLst>
          </a:custGeom>
          <a:blipFill>
            <a:blip r:embed="rId9">
              <a:extLst>
                <a:ext uri="{96DAC541-7B7A-43D3-8B79-37D633B846F1}">
                  <asvg:svgBlip xmlns:asvg="http://schemas.microsoft.com/office/drawing/2016/SVG/main" r:embed="rId10"/>
                </a:ext>
              </a:extLst>
            </a:blip>
            <a:stretch>
              <a:fillRect l="0" t="0" r="0" b="0"/>
            </a:stretch>
          </a:blipFill>
        </p:spPr>
      </p:sp>
      <p:sp>
        <p:nvSpPr>
          <p:cNvPr name="Freeform 12" id="12"/>
          <p:cNvSpPr/>
          <p:nvPr/>
        </p:nvSpPr>
        <p:spPr>
          <a:xfrm flipH="false" flipV="false" rot="0">
            <a:off x="2833046" y="2135296"/>
            <a:ext cx="405873" cy="405873"/>
          </a:xfrm>
          <a:custGeom>
            <a:avLst/>
            <a:gdLst/>
            <a:ahLst/>
            <a:cxnLst/>
            <a:rect r="r" b="b" t="t" l="l"/>
            <a:pathLst>
              <a:path h="405873" w="405873">
                <a:moveTo>
                  <a:pt x="0" y="0"/>
                </a:moveTo>
                <a:lnTo>
                  <a:pt x="405873" y="0"/>
                </a:lnTo>
                <a:lnTo>
                  <a:pt x="405873" y="405873"/>
                </a:lnTo>
                <a:lnTo>
                  <a:pt x="0" y="405873"/>
                </a:lnTo>
                <a:lnTo>
                  <a:pt x="0" y="0"/>
                </a:lnTo>
                <a:close/>
              </a:path>
            </a:pathLst>
          </a:custGeom>
          <a:blipFill>
            <a:blip r:embed="rId11">
              <a:extLst>
                <a:ext uri="{96DAC541-7B7A-43D3-8B79-37D633B846F1}">
                  <asvg:svgBlip xmlns:asvg="http://schemas.microsoft.com/office/drawing/2016/SVG/main" r:embed="rId12"/>
                </a:ext>
              </a:extLst>
            </a:blip>
            <a:stretch>
              <a:fillRect l="0" t="0" r="0" b="0"/>
            </a:stretch>
          </a:blipFill>
        </p:spPr>
      </p:sp>
      <p:sp>
        <p:nvSpPr>
          <p:cNvPr name="TextBox 13" id="13"/>
          <p:cNvSpPr txBox="true"/>
          <p:nvPr/>
        </p:nvSpPr>
        <p:spPr>
          <a:xfrm rot="0">
            <a:off x="1468379" y="4870005"/>
            <a:ext cx="8604171" cy="1425559"/>
          </a:xfrm>
          <a:prstGeom prst="rect">
            <a:avLst/>
          </a:prstGeom>
        </p:spPr>
        <p:txBody>
          <a:bodyPr anchor="t" rtlCol="false" tIns="0" lIns="0" bIns="0" rIns="0">
            <a:spAutoFit/>
          </a:bodyPr>
          <a:lstStyle/>
          <a:p>
            <a:pPr algn="ctr">
              <a:lnSpc>
                <a:spcPts val="9999"/>
              </a:lnSpc>
            </a:pPr>
            <a:r>
              <a:rPr lang="en-US" b="true" sz="9999">
                <a:solidFill>
                  <a:srgbClr val="003D75"/>
                </a:solidFill>
                <a:latin typeface="Poppins 1 Semi-Bold"/>
                <a:ea typeface="Poppins 1 Semi-Bold"/>
                <a:cs typeface="Poppins 1 Semi-Bold"/>
                <a:sym typeface="Poppins 1 Semi-Bold"/>
              </a:rPr>
              <a:t>UPDATES</a:t>
            </a:r>
          </a:p>
        </p:txBody>
      </p:sp>
    </p:spTree>
  </p:cSld>
  <p:clrMapOvr>
    <a:masterClrMapping/>
  </p:clrMapOvr>
</p:sld>
</file>

<file path=ppt/slides/slide8.xml><?xml version="1.0" encoding="utf-8"?>
<p:sld xmlns:p="http://schemas.openxmlformats.org/presentationml/2006/main" xmlns:a="http://schemas.openxmlformats.org/drawingml/2006/main">
  <p:cSld>
    <p:bg>
      <p:bgPr>
        <a:solidFill>
          <a:srgbClr val="CCD8E4"/>
        </a:solidFill>
      </p:bgPr>
    </p:bg>
    <p:spTree>
      <p:nvGrpSpPr>
        <p:cNvPr id="1" name=""/>
        <p:cNvGrpSpPr/>
        <p:nvPr/>
      </p:nvGrpSpPr>
      <p:grpSpPr>
        <a:xfrm>
          <a:off x="0" y="0"/>
          <a:ext cx="0" cy="0"/>
          <a:chOff x="0" y="0"/>
          <a:chExt cx="0" cy="0"/>
        </a:xfrm>
      </p:grpSpPr>
      <p:grpSp>
        <p:nvGrpSpPr>
          <p:cNvPr name="Group 2" id="2"/>
          <p:cNvGrpSpPr/>
          <p:nvPr/>
        </p:nvGrpSpPr>
        <p:grpSpPr>
          <a:xfrm rot="0">
            <a:off x="1031878" y="1028700"/>
            <a:ext cx="7148165" cy="4072281"/>
            <a:chOff x="0" y="0"/>
            <a:chExt cx="9530886" cy="5429708"/>
          </a:xfrm>
        </p:grpSpPr>
        <p:grpSp>
          <p:nvGrpSpPr>
            <p:cNvPr name="Group 3" id="3"/>
            <p:cNvGrpSpPr/>
            <p:nvPr/>
          </p:nvGrpSpPr>
          <p:grpSpPr>
            <a:xfrm rot="0">
              <a:off x="0" y="655531"/>
              <a:ext cx="9530886" cy="4774177"/>
              <a:chOff x="0" y="0"/>
              <a:chExt cx="11155944" cy="5588195"/>
            </a:xfrm>
          </p:grpSpPr>
          <p:sp>
            <p:nvSpPr>
              <p:cNvPr name="Freeform 4" id="4"/>
              <p:cNvSpPr/>
              <p:nvPr/>
            </p:nvSpPr>
            <p:spPr>
              <a:xfrm flipH="false" flipV="false" rot="0">
                <a:off x="31750" y="31750"/>
                <a:ext cx="11092444" cy="5524695"/>
              </a:xfrm>
              <a:custGeom>
                <a:avLst/>
                <a:gdLst/>
                <a:ahLst/>
                <a:cxnLst/>
                <a:rect r="r" b="b" t="t" l="l"/>
                <a:pathLst>
                  <a:path h="5524695" w="11092444">
                    <a:moveTo>
                      <a:pt x="10999734" y="5524695"/>
                    </a:moveTo>
                    <a:lnTo>
                      <a:pt x="92710" y="5524695"/>
                    </a:lnTo>
                    <a:cubicBezTo>
                      <a:pt x="41910" y="5524695"/>
                      <a:pt x="0" y="5482785"/>
                      <a:pt x="0" y="5431985"/>
                    </a:cubicBezTo>
                    <a:lnTo>
                      <a:pt x="0" y="92710"/>
                    </a:lnTo>
                    <a:cubicBezTo>
                      <a:pt x="0" y="41910"/>
                      <a:pt x="41910" y="0"/>
                      <a:pt x="92710" y="0"/>
                    </a:cubicBezTo>
                    <a:lnTo>
                      <a:pt x="10998464" y="0"/>
                    </a:lnTo>
                    <a:cubicBezTo>
                      <a:pt x="11049264" y="0"/>
                      <a:pt x="11091174" y="41910"/>
                      <a:pt x="11091174" y="92710"/>
                    </a:cubicBezTo>
                    <a:lnTo>
                      <a:pt x="11091174" y="5430715"/>
                    </a:lnTo>
                    <a:cubicBezTo>
                      <a:pt x="11092444" y="5482785"/>
                      <a:pt x="11050534" y="5524695"/>
                      <a:pt x="10999734" y="5524695"/>
                    </a:cubicBezTo>
                    <a:close/>
                  </a:path>
                </a:pathLst>
              </a:custGeom>
              <a:solidFill>
                <a:srgbClr val="FFFFFF"/>
              </a:solidFill>
            </p:spPr>
          </p:sp>
          <p:sp>
            <p:nvSpPr>
              <p:cNvPr name="Freeform 5" id="5"/>
              <p:cNvSpPr/>
              <p:nvPr/>
            </p:nvSpPr>
            <p:spPr>
              <a:xfrm flipH="false" flipV="false" rot="0">
                <a:off x="0" y="0"/>
                <a:ext cx="11155945" cy="5588195"/>
              </a:xfrm>
              <a:custGeom>
                <a:avLst/>
                <a:gdLst/>
                <a:ahLst/>
                <a:cxnLst/>
                <a:rect r="r" b="b" t="t" l="l"/>
                <a:pathLst>
                  <a:path h="5588195" w="11155945">
                    <a:moveTo>
                      <a:pt x="11031484" y="59690"/>
                    </a:moveTo>
                    <a:cubicBezTo>
                      <a:pt x="11067044" y="59690"/>
                      <a:pt x="11096254" y="88900"/>
                      <a:pt x="11096254" y="124460"/>
                    </a:cubicBezTo>
                    <a:lnTo>
                      <a:pt x="11096254" y="5463735"/>
                    </a:lnTo>
                    <a:cubicBezTo>
                      <a:pt x="11096254" y="5499295"/>
                      <a:pt x="11067044" y="5528505"/>
                      <a:pt x="11031484" y="5528505"/>
                    </a:cubicBezTo>
                    <a:lnTo>
                      <a:pt x="124460" y="5528505"/>
                    </a:lnTo>
                    <a:cubicBezTo>
                      <a:pt x="88900" y="5528505"/>
                      <a:pt x="59690" y="5499295"/>
                      <a:pt x="59690" y="5463735"/>
                    </a:cubicBezTo>
                    <a:lnTo>
                      <a:pt x="59690" y="124460"/>
                    </a:lnTo>
                    <a:cubicBezTo>
                      <a:pt x="59690" y="88900"/>
                      <a:pt x="88900" y="59690"/>
                      <a:pt x="124460" y="59690"/>
                    </a:cubicBezTo>
                    <a:lnTo>
                      <a:pt x="11031484" y="59690"/>
                    </a:lnTo>
                    <a:moveTo>
                      <a:pt x="11031484" y="0"/>
                    </a:moveTo>
                    <a:lnTo>
                      <a:pt x="124460" y="0"/>
                    </a:lnTo>
                    <a:cubicBezTo>
                      <a:pt x="55880" y="0"/>
                      <a:pt x="0" y="55880"/>
                      <a:pt x="0" y="124460"/>
                    </a:cubicBezTo>
                    <a:lnTo>
                      <a:pt x="0" y="5463735"/>
                    </a:lnTo>
                    <a:cubicBezTo>
                      <a:pt x="0" y="5532315"/>
                      <a:pt x="55880" y="5588195"/>
                      <a:pt x="124460" y="5588195"/>
                    </a:cubicBezTo>
                    <a:lnTo>
                      <a:pt x="11031484" y="5588195"/>
                    </a:lnTo>
                    <a:cubicBezTo>
                      <a:pt x="11100064" y="5588195"/>
                      <a:pt x="11155945" y="5532315"/>
                      <a:pt x="11155945" y="5463735"/>
                    </a:cubicBezTo>
                    <a:lnTo>
                      <a:pt x="11155945" y="124460"/>
                    </a:lnTo>
                    <a:cubicBezTo>
                      <a:pt x="11155945" y="55880"/>
                      <a:pt x="11100064" y="0"/>
                      <a:pt x="11031484" y="0"/>
                    </a:cubicBezTo>
                    <a:close/>
                  </a:path>
                </a:pathLst>
              </a:custGeom>
              <a:solidFill>
                <a:srgbClr val="191919"/>
              </a:solidFill>
            </p:spPr>
          </p:sp>
        </p:grpSp>
        <p:sp>
          <p:nvSpPr>
            <p:cNvPr name="TextBox 6" id="6"/>
            <p:cNvSpPr txBox="true"/>
            <p:nvPr/>
          </p:nvSpPr>
          <p:spPr>
            <a:xfrm rot="0">
              <a:off x="827205" y="1603229"/>
              <a:ext cx="7875577" cy="3379047"/>
            </a:xfrm>
            <a:prstGeom prst="rect">
              <a:avLst/>
            </a:prstGeom>
          </p:spPr>
          <p:txBody>
            <a:bodyPr anchor="t" rtlCol="false" tIns="0" lIns="0" bIns="0" rIns="0">
              <a:spAutoFit/>
            </a:bodyPr>
            <a:lstStyle/>
            <a:p>
              <a:pPr algn="l">
                <a:lnSpc>
                  <a:spcPts val="2860"/>
                </a:lnSpc>
              </a:pPr>
              <a:r>
                <a:rPr lang="en-US" sz="2200">
                  <a:solidFill>
                    <a:srgbClr val="003D75"/>
                  </a:solidFill>
                  <a:latin typeface="Poppins 1"/>
                  <a:ea typeface="Poppins 1"/>
                  <a:cs typeface="Poppins 1"/>
                  <a:sym typeface="Poppins 1"/>
                </a:rPr>
                <a:t>Thanks to a connection made by Joyce Kampwerth, we are now contracted with Breakwell, a third-party employee benefits provider. Our 3 core financial education classes and our credit wellness event service are all listed on their website as an option for employers to purchase.</a:t>
              </a:r>
            </a:p>
          </p:txBody>
        </p:sp>
        <p:grpSp>
          <p:nvGrpSpPr>
            <p:cNvPr name="Group 7" id="7"/>
            <p:cNvGrpSpPr/>
            <p:nvPr/>
          </p:nvGrpSpPr>
          <p:grpSpPr>
            <a:xfrm rot="0">
              <a:off x="2649494" y="0"/>
              <a:ext cx="4230999" cy="1434288"/>
              <a:chOff x="0" y="0"/>
              <a:chExt cx="1624265" cy="550618"/>
            </a:xfrm>
          </p:grpSpPr>
          <p:sp>
            <p:nvSpPr>
              <p:cNvPr name="Freeform 8" id="8"/>
              <p:cNvSpPr/>
              <p:nvPr/>
            </p:nvSpPr>
            <p:spPr>
              <a:xfrm flipH="false" flipV="false" rot="0">
                <a:off x="92710" y="106680"/>
                <a:ext cx="1520125" cy="431238"/>
              </a:xfrm>
              <a:custGeom>
                <a:avLst/>
                <a:gdLst/>
                <a:ahLst/>
                <a:cxnLst/>
                <a:rect r="r" b="b" t="t" l="l"/>
                <a:pathLst>
                  <a:path h="431238" w="1520125">
                    <a:moveTo>
                      <a:pt x="1493455" y="242008"/>
                    </a:moveTo>
                    <a:cubicBezTo>
                      <a:pt x="1493455" y="329638"/>
                      <a:pt x="1417255" y="400758"/>
                      <a:pt x="1335975" y="400758"/>
                    </a:cubicBezTo>
                    <a:lnTo>
                      <a:pt x="66040" y="400758"/>
                    </a:lnTo>
                    <a:cubicBezTo>
                      <a:pt x="43180" y="400758"/>
                      <a:pt x="20320" y="395678"/>
                      <a:pt x="0" y="386788"/>
                    </a:cubicBezTo>
                    <a:cubicBezTo>
                      <a:pt x="26670" y="414728"/>
                      <a:pt x="63500" y="431238"/>
                      <a:pt x="103816" y="431238"/>
                    </a:cubicBezTo>
                    <a:lnTo>
                      <a:pt x="1374075" y="431238"/>
                    </a:lnTo>
                    <a:cubicBezTo>
                      <a:pt x="1454085" y="431238"/>
                      <a:pt x="1520125" y="365198"/>
                      <a:pt x="1520125" y="285188"/>
                    </a:cubicBezTo>
                    <a:lnTo>
                      <a:pt x="1520125" y="95250"/>
                    </a:lnTo>
                    <a:cubicBezTo>
                      <a:pt x="1520125" y="58420"/>
                      <a:pt x="1506155" y="25400"/>
                      <a:pt x="1484565" y="0"/>
                    </a:cubicBezTo>
                    <a:cubicBezTo>
                      <a:pt x="1490915" y="16510"/>
                      <a:pt x="1493455" y="34290"/>
                      <a:pt x="1493455" y="52070"/>
                    </a:cubicBezTo>
                    <a:lnTo>
                      <a:pt x="1493455" y="242008"/>
                    </a:lnTo>
                    <a:close/>
                  </a:path>
                </a:pathLst>
              </a:custGeom>
              <a:solidFill>
                <a:srgbClr val="191919"/>
              </a:solidFill>
            </p:spPr>
          </p:sp>
          <p:sp>
            <p:nvSpPr>
              <p:cNvPr name="Freeform 9" id="9"/>
              <p:cNvSpPr/>
              <p:nvPr/>
            </p:nvSpPr>
            <p:spPr>
              <a:xfrm flipH="false" flipV="false" rot="0">
                <a:off x="12700" y="12700"/>
                <a:ext cx="1559495" cy="482038"/>
              </a:xfrm>
              <a:custGeom>
                <a:avLst/>
                <a:gdLst/>
                <a:ahLst/>
                <a:cxnLst/>
                <a:rect r="r" b="b" t="t" l="l"/>
                <a:pathLst>
                  <a:path h="482038" w="1559495">
                    <a:moveTo>
                      <a:pt x="146050" y="482038"/>
                    </a:moveTo>
                    <a:lnTo>
                      <a:pt x="1413445" y="482038"/>
                    </a:lnTo>
                    <a:cubicBezTo>
                      <a:pt x="1493455" y="482038"/>
                      <a:pt x="1559495" y="415998"/>
                      <a:pt x="1559495" y="335988"/>
                    </a:cubicBezTo>
                    <a:lnTo>
                      <a:pt x="1559495" y="146050"/>
                    </a:lnTo>
                    <a:cubicBezTo>
                      <a:pt x="1559495" y="66040"/>
                      <a:pt x="1493455" y="0"/>
                      <a:pt x="1413445" y="0"/>
                    </a:cubicBezTo>
                    <a:lnTo>
                      <a:pt x="146050" y="0"/>
                    </a:lnTo>
                    <a:cubicBezTo>
                      <a:pt x="66040" y="0"/>
                      <a:pt x="0" y="66040"/>
                      <a:pt x="0" y="146050"/>
                    </a:cubicBezTo>
                    <a:lnTo>
                      <a:pt x="0" y="335988"/>
                    </a:lnTo>
                    <a:cubicBezTo>
                      <a:pt x="0" y="417268"/>
                      <a:pt x="66040" y="482038"/>
                      <a:pt x="146050" y="482038"/>
                    </a:cubicBezTo>
                    <a:close/>
                  </a:path>
                </a:pathLst>
              </a:custGeom>
              <a:solidFill>
                <a:srgbClr val="003D75"/>
              </a:solidFill>
            </p:spPr>
          </p:sp>
          <p:sp>
            <p:nvSpPr>
              <p:cNvPr name="Freeform 10" id="10"/>
              <p:cNvSpPr/>
              <p:nvPr/>
            </p:nvSpPr>
            <p:spPr>
              <a:xfrm flipH="false" flipV="false" rot="0">
                <a:off x="0" y="0"/>
                <a:ext cx="1624265" cy="550618"/>
              </a:xfrm>
              <a:custGeom>
                <a:avLst/>
                <a:gdLst/>
                <a:ahLst/>
                <a:cxnLst/>
                <a:rect r="r" b="b" t="t" l="l"/>
                <a:pathLst>
                  <a:path h="550618" w="1624265">
                    <a:moveTo>
                      <a:pt x="1560765" y="74930"/>
                    </a:moveTo>
                    <a:cubicBezTo>
                      <a:pt x="1532825" y="30480"/>
                      <a:pt x="1483295" y="0"/>
                      <a:pt x="1426145" y="0"/>
                    </a:cubicBezTo>
                    <a:lnTo>
                      <a:pt x="158750" y="0"/>
                    </a:lnTo>
                    <a:cubicBezTo>
                      <a:pt x="71120" y="0"/>
                      <a:pt x="0" y="71120"/>
                      <a:pt x="0" y="158750"/>
                    </a:cubicBezTo>
                    <a:lnTo>
                      <a:pt x="0" y="348688"/>
                    </a:lnTo>
                    <a:cubicBezTo>
                      <a:pt x="0" y="400758"/>
                      <a:pt x="25400" y="446478"/>
                      <a:pt x="63500" y="475688"/>
                    </a:cubicBezTo>
                    <a:cubicBezTo>
                      <a:pt x="91440" y="520138"/>
                      <a:pt x="140970" y="550618"/>
                      <a:pt x="197745" y="550618"/>
                    </a:cubicBezTo>
                    <a:lnTo>
                      <a:pt x="1465515" y="550618"/>
                    </a:lnTo>
                    <a:cubicBezTo>
                      <a:pt x="1553145" y="550618"/>
                      <a:pt x="1624265" y="479498"/>
                      <a:pt x="1624265" y="391868"/>
                    </a:cubicBezTo>
                    <a:lnTo>
                      <a:pt x="1624265" y="201930"/>
                    </a:lnTo>
                    <a:cubicBezTo>
                      <a:pt x="1624265" y="149860"/>
                      <a:pt x="1598865" y="104140"/>
                      <a:pt x="1560765" y="74930"/>
                    </a:cubicBezTo>
                    <a:close/>
                    <a:moveTo>
                      <a:pt x="12700" y="348688"/>
                    </a:moveTo>
                    <a:lnTo>
                      <a:pt x="12700" y="158750"/>
                    </a:lnTo>
                    <a:cubicBezTo>
                      <a:pt x="12700" y="78740"/>
                      <a:pt x="78740" y="12700"/>
                      <a:pt x="158750" y="12700"/>
                    </a:cubicBezTo>
                    <a:lnTo>
                      <a:pt x="1426145" y="12700"/>
                    </a:lnTo>
                    <a:cubicBezTo>
                      <a:pt x="1506155" y="12700"/>
                      <a:pt x="1572195" y="78740"/>
                      <a:pt x="1572195" y="158750"/>
                    </a:cubicBezTo>
                    <a:lnTo>
                      <a:pt x="1572195" y="348688"/>
                    </a:lnTo>
                    <a:cubicBezTo>
                      <a:pt x="1572195" y="428698"/>
                      <a:pt x="1506155" y="494738"/>
                      <a:pt x="1426145" y="494738"/>
                    </a:cubicBezTo>
                    <a:lnTo>
                      <a:pt x="158750" y="494738"/>
                    </a:lnTo>
                    <a:cubicBezTo>
                      <a:pt x="78740" y="494738"/>
                      <a:pt x="12700" y="429968"/>
                      <a:pt x="12700" y="348688"/>
                    </a:cubicBezTo>
                    <a:close/>
                    <a:moveTo>
                      <a:pt x="1612835" y="391868"/>
                    </a:moveTo>
                    <a:cubicBezTo>
                      <a:pt x="1612835" y="471878"/>
                      <a:pt x="1545525" y="537918"/>
                      <a:pt x="1465515" y="537918"/>
                    </a:cubicBezTo>
                    <a:lnTo>
                      <a:pt x="197745" y="537918"/>
                    </a:lnTo>
                    <a:cubicBezTo>
                      <a:pt x="157480" y="537918"/>
                      <a:pt x="120650" y="521408"/>
                      <a:pt x="93980" y="493468"/>
                    </a:cubicBezTo>
                    <a:cubicBezTo>
                      <a:pt x="114300" y="502358"/>
                      <a:pt x="135890" y="507438"/>
                      <a:pt x="160020" y="507438"/>
                    </a:cubicBezTo>
                    <a:lnTo>
                      <a:pt x="1427415" y="507438"/>
                    </a:lnTo>
                    <a:cubicBezTo>
                      <a:pt x="1515045" y="507438"/>
                      <a:pt x="1586165" y="436318"/>
                      <a:pt x="1586165" y="348688"/>
                    </a:cubicBezTo>
                    <a:lnTo>
                      <a:pt x="1586165" y="158750"/>
                    </a:lnTo>
                    <a:cubicBezTo>
                      <a:pt x="1586165" y="140970"/>
                      <a:pt x="1582355" y="123190"/>
                      <a:pt x="1577275" y="106680"/>
                    </a:cubicBezTo>
                    <a:cubicBezTo>
                      <a:pt x="1598865" y="132080"/>
                      <a:pt x="1612835" y="165100"/>
                      <a:pt x="1612835" y="201930"/>
                    </a:cubicBezTo>
                    <a:lnTo>
                      <a:pt x="1612835" y="391868"/>
                    </a:lnTo>
                    <a:close/>
                  </a:path>
                </a:pathLst>
              </a:custGeom>
              <a:solidFill>
                <a:srgbClr val="191919"/>
              </a:solidFill>
            </p:spPr>
          </p:sp>
        </p:grpSp>
        <p:sp>
          <p:nvSpPr>
            <p:cNvPr name="TextBox 11" id="11"/>
            <p:cNvSpPr txBox="true"/>
            <p:nvPr/>
          </p:nvSpPr>
          <p:spPr>
            <a:xfrm rot="0">
              <a:off x="3130700" y="414298"/>
              <a:ext cx="3268587" cy="539615"/>
            </a:xfrm>
            <a:prstGeom prst="rect">
              <a:avLst/>
            </a:prstGeom>
          </p:spPr>
          <p:txBody>
            <a:bodyPr anchor="t" rtlCol="false" tIns="0" lIns="0" bIns="0" rIns="0">
              <a:spAutoFit/>
            </a:bodyPr>
            <a:lstStyle/>
            <a:p>
              <a:pPr algn="ctr">
                <a:lnSpc>
                  <a:spcPts val="2996"/>
                </a:lnSpc>
              </a:pPr>
              <a:r>
                <a:rPr lang="en-US" sz="2996">
                  <a:solidFill>
                    <a:srgbClr val="FFFFFF"/>
                  </a:solidFill>
                  <a:latin typeface="Oswald"/>
                  <a:ea typeface="Oswald"/>
                  <a:cs typeface="Oswald"/>
                  <a:sym typeface="Oswald"/>
                </a:rPr>
                <a:t>BREAKWELL</a:t>
              </a:r>
            </a:p>
          </p:txBody>
        </p:sp>
      </p:grpSp>
      <p:grpSp>
        <p:nvGrpSpPr>
          <p:cNvPr name="Group 12" id="12"/>
          <p:cNvGrpSpPr/>
          <p:nvPr/>
        </p:nvGrpSpPr>
        <p:grpSpPr>
          <a:xfrm rot="0">
            <a:off x="5409182" y="5186019"/>
            <a:ext cx="7469636" cy="4118491"/>
            <a:chOff x="0" y="0"/>
            <a:chExt cx="9959514" cy="5491321"/>
          </a:xfrm>
        </p:grpSpPr>
        <p:grpSp>
          <p:nvGrpSpPr>
            <p:cNvPr name="Group 13" id="13"/>
            <p:cNvGrpSpPr/>
            <p:nvPr/>
          </p:nvGrpSpPr>
          <p:grpSpPr>
            <a:xfrm rot="0">
              <a:off x="0" y="717144"/>
              <a:ext cx="9959514" cy="4774177"/>
              <a:chOff x="0" y="0"/>
              <a:chExt cx="11657655" cy="5588195"/>
            </a:xfrm>
          </p:grpSpPr>
          <p:sp>
            <p:nvSpPr>
              <p:cNvPr name="Freeform 14" id="14"/>
              <p:cNvSpPr/>
              <p:nvPr/>
            </p:nvSpPr>
            <p:spPr>
              <a:xfrm flipH="false" flipV="false" rot="0">
                <a:off x="31750" y="31750"/>
                <a:ext cx="11594154" cy="5524695"/>
              </a:xfrm>
              <a:custGeom>
                <a:avLst/>
                <a:gdLst/>
                <a:ahLst/>
                <a:cxnLst/>
                <a:rect r="r" b="b" t="t" l="l"/>
                <a:pathLst>
                  <a:path h="5524695" w="11594154">
                    <a:moveTo>
                      <a:pt x="11501444" y="5524695"/>
                    </a:moveTo>
                    <a:lnTo>
                      <a:pt x="92710" y="5524695"/>
                    </a:lnTo>
                    <a:cubicBezTo>
                      <a:pt x="41910" y="5524695"/>
                      <a:pt x="0" y="5482785"/>
                      <a:pt x="0" y="5431985"/>
                    </a:cubicBezTo>
                    <a:lnTo>
                      <a:pt x="0" y="92710"/>
                    </a:lnTo>
                    <a:cubicBezTo>
                      <a:pt x="0" y="41910"/>
                      <a:pt x="41910" y="0"/>
                      <a:pt x="92710" y="0"/>
                    </a:cubicBezTo>
                    <a:lnTo>
                      <a:pt x="11500175" y="0"/>
                    </a:lnTo>
                    <a:cubicBezTo>
                      <a:pt x="11550975" y="0"/>
                      <a:pt x="11592885" y="41910"/>
                      <a:pt x="11592885" y="92710"/>
                    </a:cubicBezTo>
                    <a:lnTo>
                      <a:pt x="11592885" y="5430715"/>
                    </a:lnTo>
                    <a:cubicBezTo>
                      <a:pt x="11594154" y="5482785"/>
                      <a:pt x="11552244" y="5524695"/>
                      <a:pt x="11501444" y="5524695"/>
                    </a:cubicBezTo>
                    <a:close/>
                  </a:path>
                </a:pathLst>
              </a:custGeom>
              <a:solidFill>
                <a:srgbClr val="FFFFFF"/>
              </a:solidFill>
            </p:spPr>
          </p:sp>
          <p:sp>
            <p:nvSpPr>
              <p:cNvPr name="Freeform 15" id="15"/>
              <p:cNvSpPr/>
              <p:nvPr/>
            </p:nvSpPr>
            <p:spPr>
              <a:xfrm flipH="false" flipV="false" rot="0">
                <a:off x="0" y="0"/>
                <a:ext cx="11657655" cy="5588195"/>
              </a:xfrm>
              <a:custGeom>
                <a:avLst/>
                <a:gdLst/>
                <a:ahLst/>
                <a:cxnLst/>
                <a:rect r="r" b="b" t="t" l="l"/>
                <a:pathLst>
                  <a:path h="5588195" w="11657655">
                    <a:moveTo>
                      <a:pt x="11533194" y="59690"/>
                    </a:moveTo>
                    <a:cubicBezTo>
                      <a:pt x="11568754" y="59690"/>
                      <a:pt x="11597965" y="88900"/>
                      <a:pt x="11597965" y="124460"/>
                    </a:cubicBezTo>
                    <a:lnTo>
                      <a:pt x="11597965" y="5463735"/>
                    </a:lnTo>
                    <a:cubicBezTo>
                      <a:pt x="11597965" y="5499295"/>
                      <a:pt x="11568754" y="5528505"/>
                      <a:pt x="11533194" y="5528505"/>
                    </a:cubicBezTo>
                    <a:lnTo>
                      <a:pt x="124460" y="5528505"/>
                    </a:lnTo>
                    <a:cubicBezTo>
                      <a:pt x="88900" y="5528505"/>
                      <a:pt x="59690" y="5499295"/>
                      <a:pt x="59690" y="5463735"/>
                    </a:cubicBezTo>
                    <a:lnTo>
                      <a:pt x="59690" y="124460"/>
                    </a:lnTo>
                    <a:cubicBezTo>
                      <a:pt x="59690" y="88900"/>
                      <a:pt x="88900" y="59690"/>
                      <a:pt x="124460" y="59690"/>
                    </a:cubicBezTo>
                    <a:lnTo>
                      <a:pt x="11533194" y="59690"/>
                    </a:lnTo>
                    <a:moveTo>
                      <a:pt x="11533194" y="0"/>
                    </a:moveTo>
                    <a:lnTo>
                      <a:pt x="124460" y="0"/>
                    </a:lnTo>
                    <a:cubicBezTo>
                      <a:pt x="55880" y="0"/>
                      <a:pt x="0" y="55880"/>
                      <a:pt x="0" y="124460"/>
                    </a:cubicBezTo>
                    <a:lnTo>
                      <a:pt x="0" y="5463735"/>
                    </a:lnTo>
                    <a:cubicBezTo>
                      <a:pt x="0" y="5532315"/>
                      <a:pt x="55880" y="5588195"/>
                      <a:pt x="124460" y="5588195"/>
                    </a:cubicBezTo>
                    <a:lnTo>
                      <a:pt x="11533194" y="5588195"/>
                    </a:lnTo>
                    <a:cubicBezTo>
                      <a:pt x="11601775" y="5588195"/>
                      <a:pt x="11657655" y="5532315"/>
                      <a:pt x="11657655" y="5463735"/>
                    </a:cubicBezTo>
                    <a:lnTo>
                      <a:pt x="11657655" y="124460"/>
                    </a:lnTo>
                    <a:cubicBezTo>
                      <a:pt x="11657655" y="55880"/>
                      <a:pt x="11601775" y="0"/>
                      <a:pt x="11533194" y="0"/>
                    </a:cubicBezTo>
                    <a:close/>
                  </a:path>
                </a:pathLst>
              </a:custGeom>
              <a:solidFill>
                <a:srgbClr val="191919"/>
              </a:solidFill>
            </p:spPr>
          </p:sp>
        </p:grpSp>
        <p:sp>
          <p:nvSpPr>
            <p:cNvPr name="TextBox 16" id="16"/>
            <p:cNvSpPr txBox="true"/>
            <p:nvPr/>
          </p:nvSpPr>
          <p:spPr>
            <a:xfrm rot="0">
              <a:off x="420440" y="1789888"/>
              <a:ext cx="9117734" cy="3379047"/>
            </a:xfrm>
            <a:prstGeom prst="rect">
              <a:avLst/>
            </a:prstGeom>
          </p:spPr>
          <p:txBody>
            <a:bodyPr anchor="t" rtlCol="false" tIns="0" lIns="0" bIns="0" rIns="0">
              <a:spAutoFit/>
            </a:bodyPr>
            <a:lstStyle/>
            <a:p>
              <a:pPr algn="l">
                <a:lnSpc>
                  <a:spcPts val="2860"/>
                </a:lnSpc>
              </a:pPr>
              <a:r>
                <a:rPr lang="en-US" sz="2200">
                  <a:solidFill>
                    <a:srgbClr val="003D75"/>
                  </a:solidFill>
                  <a:latin typeface="Poppins 1"/>
                  <a:ea typeface="Poppins 1"/>
                  <a:cs typeface="Poppins 1"/>
                  <a:sym typeface="Poppins 1"/>
                </a:rPr>
                <a:t>We will now be able to do tri-merge credit pulls for our clients - something we’ve wanted to do for a long time! This is especially critical for folks looking to purchase a home. This tri-merge pull will still not affect a client’s credit and it provides the opportunity for us to get clients prepared ahead of their meeting with a mortgage lender.</a:t>
              </a:r>
            </a:p>
          </p:txBody>
        </p:sp>
        <p:grpSp>
          <p:nvGrpSpPr>
            <p:cNvPr name="Group 17" id="17"/>
            <p:cNvGrpSpPr/>
            <p:nvPr/>
          </p:nvGrpSpPr>
          <p:grpSpPr>
            <a:xfrm rot="0">
              <a:off x="2863808" y="0"/>
              <a:ext cx="4230999" cy="1434288"/>
              <a:chOff x="0" y="0"/>
              <a:chExt cx="1624265" cy="550618"/>
            </a:xfrm>
          </p:grpSpPr>
          <p:sp>
            <p:nvSpPr>
              <p:cNvPr name="Freeform 18" id="18"/>
              <p:cNvSpPr/>
              <p:nvPr/>
            </p:nvSpPr>
            <p:spPr>
              <a:xfrm flipH="false" flipV="false" rot="0">
                <a:off x="92710" y="106680"/>
                <a:ext cx="1520125" cy="431238"/>
              </a:xfrm>
              <a:custGeom>
                <a:avLst/>
                <a:gdLst/>
                <a:ahLst/>
                <a:cxnLst/>
                <a:rect r="r" b="b" t="t" l="l"/>
                <a:pathLst>
                  <a:path h="431238" w="1520125">
                    <a:moveTo>
                      <a:pt x="1493455" y="242008"/>
                    </a:moveTo>
                    <a:cubicBezTo>
                      <a:pt x="1493455" y="329638"/>
                      <a:pt x="1417255" y="400758"/>
                      <a:pt x="1335975" y="400758"/>
                    </a:cubicBezTo>
                    <a:lnTo>
                      <a:pt x="66040" y="400758"/>
                    </a:lnTo>
                    <a:cubicBezTo>
                      <a:pt x="43180" y="400758"/>
                      <a:pt x="20320" y="395678"/>
                      <a:pt x="0" y="386788"/>
                    </a:cubicBezTo>
                    <a:cubicBezTo>
                      <a:pt x="26670" y="414728"/>
                      <a:pt x="63500" y="431238"/>
                      <a:pt x="103816" y="431238"/>
                    </a:cubicBezTo>
                    <a:lnTo>
                      <a:pt x="1374075" y="431238"/>
                    </a:lnTo>
                    <a:cubicBezTo>
                      <a:pt x="1454085" y="431238"/>
                      <a:pt x="1520125" y="365198"/>
                      <a:pt x="1520125" y="285188"/>
                    </a:cubicBezTo>
                    <a:lnTo>
                      <a:pt x="1520125" y="95250"/>
                    </a:lnTo>
                    <a:cubicBezTo>
                      <a:pt x="1520125" y="58420"/>
                      <a:pt x="1506155" y="25400"/>
                      <a:pt x="1484565" y="0"/>
                    </a:cubicBezTo>
                    <a:cubicBezTo>
                      <a:pt x="1490915" y="16510"/>
                      <a:pt x="1493455" y="34290"/>
                      <a:pt x="1493455" y="52070"/>
                    </a:cubicBezTo>
                    <a:lnTo>
                      <a:pt x="1493455" y="242008"/>
                    </a:lnTo>
                    <a:close/>
                  </a:path>
                </a:pathLst>
              </a:custGeom>
              <a:solidFill>
                <a:srgbClr val="191919"/>
              </a:solidFill>
            </p:spPr>
          </p:sp>
          <p:sp>
            <p:nvSpPr>
              <p:cNvPr name="Freeform 19" id="19"/>
              <p:cNvSpPr/>
              <p:nvPr/>
            </p:nvSpPr>
            <p:spPr>
              <a:xfrm flipH="false" flipV="false" rot="0">
                <a:off x="12700" y="12700"/>
                <a:ext cx="1559495" cy="482038"/>
              </a:xfrm>
              <a:custGeom>
                <a:avLst/>
                <a:gdLst/>
                <a:ahLst/>
                <a:cxnLst/>
                <a:rect r="r" b="b" t="t" l="l"/>
                <a:pathLst>
                  <a:path h="482038" w="1559495">
                    <a:moveTo>
                      <a:pt x="146050" y="482038"/>
                    </a:moveTo>
                    <a:lnTo>
                      <a:pt x="1413445" y="482038"/>
                    </a:lnTo>
                    <a:cubicBezTo>
                      <a:pt x="1493455" y="482038"/>
                      <a:pt x="1559495" y="415998"/>
                      <a:pt x="1559495" y="335988"/>
                    </a:cubicBezTo>
                    <a:lnTo>
                      <a:pt x="1559495" y="146050"/>
                    </a:lnTo>
                    <a:cubicBezTo>
                      <a:pt x="1559495" y="66040"/>
                      <a:pt x="1493455" y="0"/>
                      <a:pt x="1413445" y="0"/>
                    </a:cubicBezTo>
                    <a:lnTo>
                      <a:pt x="146050" y="0"/>
                    </a:lnTo>
                    <a:cubicBezTo>
                      <a:pt x="66040" y="0"/>
                      <a:pt x="0" y="66040"/>
                      <a:pt x="0" y="146050"/>
                    </a:cubicBezTo>
                    <a:lnTo>
                      <a:pt x="0" y="335988"/>
                    </a:lnTo>
                    <a:cubicBezTo>
                      <a:pt x="0" y="417268"/>
                      <a:pt x="66040" y="482038"/>
                      <a:pt x="146050" y="482038"/>
                    </a:cubicBezTo>
                    <a:close/>
                  </a:path>
                </a:pathLst>
              </a:custGeom>
              <a:solidFill>
                <a:srgbClr val="007DC5"/>
              </a:solidFill>
            </p:spPr>
          </p:sp>
          <p:sp>
            <p:nvSpPr>
              <p:cNvPr name="Freeform 20" id="20"/>
              <p:cNvSpPr/>
              <p:nvPr/>
            </p:nvSpPr>
            <p:spPr>
              <a:xfrm flipH="false" flipV="false" rot="0">
                <a:off x="0" y="0"/>
                <a:ext cx="1624265" cy="550618"/>
              </a:xfrm>
              <a:custGeom>
                <a:avLst/>
                <a:gdLst/>
                <a:ahLst/>
                <a:cxnLst/>
                <a:rect r="r" b="b" t="t" l="l"/>
                <a:pathLst>
                  <a:path h="550618" w="1624265">
                    <a:moveTo>
                      <a:pt x="1560765" y="74930"/>
                    </a:moveTo>
                    <a:cubicBezTo>
                      <a:pt x="1532825" y="30480"/>
                      <a:pt x="1483295" y="0"/>
                      <a:pt x="1426145" y="0"/>
                    </a:cubicBezTo>
                    <a:lnTo>
                      <a:pt x="158750" y="0"/>
                    </a:lnTo>
                    <a:cubicBezTo>
                      <a:pt x="71120" y="0"/>
                      <a:pt x="0" y="71120"/>
                      <a:pt x="0" y="158750"/>
                    </a:cubicBezTo>
                    <a:lnTo>
                      <a:pt x="0" y="348688"/>
                    </a:lnTo>
                    <a:cubicBezTo>
                      <a:pt x="0" y="400758"/>
                      <a:pt x="25400" y="446478"/>
                      <a:pt x="63500" y="475688"/>
                    </a:cubicBezTo>
                    <a:cubicBezTo>
                      <a:pt x="91440" y="520138"/>
                      <a:pt x="140970" y="550618"/>
                      <a:pt x="197745" y="550618"/>
                    </a:cubicBezTo>
                    <a:lnTo>
                      <a:pt x="1465515" y="550618"/>
                    </a:lnTo>
                    <a:cubicBezTo>
                      <a:pt x="1553145" y="550618"/>
                      <a:pt x="1624265" y="479498"/>
                      <a:pt x="1624265" y="391868"/>
                    </a:cubicBezTo>
                    <a:lnTo>
                      <a:pt x="1624265" y="201930"/>
                    </a:lnTo>
                    <a:cubicBezTo>
                      <a:pt x="1624265" y="149860"/>
                      <a:pt x="1598865" y="104140"/>
                      <a:pt x="1560765" y="74930"/>
                    </a:cubicBezTo>
                    <a:close/>
                    <a:moveTo>
                      <a:pt x="12700" y="348688"/>
                    </a:moveTo>
                    <a:lnTo>
                      <a:pt x="12700" y="158750"/>
                    </a:lnTo>
                    <a:cubicBezTo>
                      <a:pt x="12700" y="78740"/>
                      <a:pt x="78740" y="12700"/>
                      <a:pt x="158750" y="12700"/>
                    </a:cubicBezTo>
                    <a:lnTo>
                      <a:pt x="1426145" y="12700"/>
                    </a:lnTo>
                    <a:cubicBezTo>
                      <a:pt x="1506155" y="12700"/>
                      <a:pt x="1572195" y="78740"/>
                      <a:pt x="1572195" y="158750"/>
                    </a:cubicBezTo>
                    <a:lnTo>
                      <a:pt x="1572195" y="348688"/>
                    </a:lnTo>
                    <a:cubicBezTo>
                      <a:pt x="1572195" y="428698"/>
                      <a:pt x="1506155" y="494738"/>
                      <a:pt x="1426145" y="494738"/>
                    </a:cubicBezTo>
                    <a:lnTo>
                      <a:pt x="158750" y="494738"/>
                    </a:lnTo>
                    <a:cubicBezTo>
                      <a:pt x="78740" y="494738"/>
                      <a:pt x="12700" y="429968"/>
                      <a:pt x="12700" y="348688"/>
                    </a:cubicBezTo>
                    <a:close/>
                    <a:moveTo>
                      <a:pt x="1612835" y="391868"/>
                    </a:moveTo>
                    <a:cubicBezTo>
                      <a:pt x="1612835" y="471878"/>
                      <a:pt x="1545525" y="537918"/>
                      <a:pt x="1465515" y="537918"/>
                    </a:cubicBezTo>
                    <a:lnTo>
                      <a:pt x="197745" y="537918"/>
                    </a:lnTo>
                    <a:cubicBezTo>
                      <a:pt x="157480" y="537918"/>
                      <a:pt x="120650" y="521408"/>
                      <a:pt x="93980" y="493468"/>
                    </a:cubicBezTo>
                    <a:cubicBezTo>
                      <a:pt x="114300" y="502358"/>
                      <a:pt x="135890" y="507438"/>
                      <a:pt x="160020" y="507438"/>
                    </a:cubicBezTo>
                    <a:lnTo>
                      <a:pt x="1427415" y="507438"/>
                    </a:lnTo>
                    <a:cubicBezTo>
                      <a:pt x="1515045" y="507438"/>
                      <a:pt x="1586165" y="436318"/>
                      <a:pt x="1586165" y="348688"/>
                    </a:cubicBezTo>
                    <a:lnTo>
                      <a:pt x="1586165" y="158750"/>
                    </a:lnTo>
                    <a:cubicBezTo>
                      <a:pt x="1586165" y="140970"/>
                      <a:pt x="1582355" y="123190"/>
                      <a:pt x="1577275" y="106680"/>
                    </a:cubicBezTo>
                    <a:cubicBezTo>
                      <a:pt x="1598865" y="132080"/>
                      <a:pt x="1612835" y="165100"/>
                      <a:pt x="1612835" y="201930"/>
                    </a:cubicBezTo>
                    <a:lnTo>
                      <a:pt x="1612835" y="391868"/>
                    </a:lnTo>
                    <a:close/>
                  </a:path>
                </a:pathLst>
              </a:custGeom>
              <a:solidFill>
                <a:srgbClr val="191919"/>
              </a:solidFill>
            </p:spPr>
          </p:sp>
        </p:grpSp>
        <p:sp>
          <p:nvSpPr>
            <p:cNvPr name="TextBox 21" id="21"/>
            <p:cNvSpPr txBox="true"/>
            <p:nvPr/>
          </p:nvSpPr>
          <p:spPr>
            <a:xfrm rot="0">
              <a:off x="3345014" y="414298"/>
              <a:ext cx="3268587" cy="539615"/>
            </a:xfrm>
            <a:prstGeom prst="rect">
              <a:avLst/>
            </a:prstGeom>
          </p:spPr>
          <p:txBody>
            <a:bodyPr anchor="t" rtlCol="false" tIns="0" lIns="0" bIns="0" rIns="0">
              <a:spAutoFit/>
            </a:bodyPr>
            <a:lstStyle/>
            <a:p>
              <a:pPr algn="ctr">
                <a:lnSpc>
                  <a:spcPts val="2996"/>
                </a:lnSpc>
              </a:pPr>
              <a:r>
                <a:rPr lang="en-US" sz="2996">
                  <a:solidFill>
                    <a:srgbClr val="FFFFFF"/>
                  </a:solidFill>
                  <a:latin typeface="Oswald"/>
                  <a:ea typeface="Oswald"/>
                  <a:cs typeface="Oswald"/>
                  <a:sym typeface="Oswald"/>
                </a:rPr>
                <a:t>CORELOGIC</a:t>
              </a:r>
            </a:p>
          </p:txBody>
        </p:sp>
      </p:grpSp>
      <p:grpSp>
        <p:nvGrpSpPr>
          <p:cNvPr name="Group 22" id="22"/>
          <p:cNvGrpSpPr/>
          <p:nvPr/>
        </p:nvGrpSpPr>
        <p:grpSpPr>
          <a:xfrm rot="0">
            <a:off x="10111135" y="1071219"/>
            <a:ext cx="7148165" cy="4072281"/>
            <a:chOff x="0" y="0"/>
            <a:chExt cx="9530886" cy="5429708"/>
          </a:xfrm>
        </p:grpSpPr>
        <p:grpSp>
          <p:nvGrpSpPr>
            <p:cNvPr name="Group 23" id="23"/>
            <p:cNvGrpSpPr/>
            <p:nvPr/>
          </p:nvGrpSpPr>
          <p:grpSpPr>
            <a:xfrm rot="0">
              <a:off x="0" y="655531"/>
              <a:ext cx="9530886" cy="4774177"/>
              <a:chOff x="0" y="0"/>
              <a:chExt cx="11155944" cy="5588195"/>
            </a:xfrm>
          </p:grpSpPr>
          <p:sp>
            <p:nvSpPr>
              <p:cNvPr name="Freeform 24" id="24"/>
              <p:cNvSpPr/>
              <p:nvPr/>
            </p:nvSpPr>
            <p:spPr>
              <a:xfrm flipH="false" flipV="false" rot="0">
                <a:off x="31750" y="31750"/>
                <a:ext cx="11092444" cy="5524695"/>
              </a:xfrm>
              <a:custGeom>
                <a:avLst/>
                <a:gdLst/>
                <a:ahLst/>
                <a:cxnLst/>
                <a:rect r="r" b="b" t="t" l="l"/>
                <a:pathLst>
                  <a:path h="5524695" w="11092444">
                    <a:moveTo>
                      <a:pt x="10999734" y="5524695"/>
                    </a:moveTo>
                    <a:lnTo>
                      <a:pt x="92710" y="5524695"/>
                    </a:lnTo>
                    <a:cubicBezTo>
                      <a:pt x="41910" y="5524695"/>
                      <a:pt x="0" y="5482785"/>
                      <a:pt x="0" y="5431985"/>
                    </a:cubicBezTo>
                    <a:lnTo>
                      <a:pt x="0" y="92710"/>
                    </a:lnTo>
                    <a:cubicBezTo>
                      <a:pt x="0" y="41910"/>
                      <a:pt x="41910" y="0"/>
                      <a:pt x="92710" y="0"/>
                    </a:cubicBezTo>
                    <a:lnTo>
                      <a:pt x="10998464" y="0"/>
                    </a:lnTo>
                    <a:cubicBezTo>
                      <a:pt x="11049264" y="0"/>
                      <a:pt x="11091174" y="41910"/>
                      <a:pt x="11091174" y="92710"/>
                    </a:cubicBezTo>
                    <a:lnTo>
                      <a:pt x="11091174" y="5430715"/>
                    </a:lnTo>
                    <a:cubicBezTo>
                      <a:pt x="11092444" y="5482785"/>
                      <a:pt x="11050534" y="5524695"/>
                      <a:pt x="10999734" y="5524695"/>
                    </a:cubicBezTo>
                    <a:close/>
                  </a:path>
                </a:pathLst>
              </a:custGeom>
              <a:solidFill>
                <a:srgbClr val="FFFFFF"/>
              </a:solidFill>
            </p:spPr>
          </p:sp>
          <p:sp>
            <p:nvSpPr>
              <p:cNvPr name="Freeform 25" id="25"/>
              <p:cNvSpPr/>
              <p:nvPr/>
            </p:nvSpPr>
            <p:spPr>
              <a:xfrm flipH="false" flipV="false" rot="0">
                <a:off x="0" y="0"/>
                <a:ext cx="11155945" cy="5588195"/>
              </a:xfrm>
              <a:custGeom>
                <a:avLst/>
                <a:gdLst/>
                <a:ahLst/>
                <a:cxnLst/>
                <a:rect r="r" b="b" t="t" l="l"/>
                <a:pathLst>
                  <a:path h="5588195" w="11155945">
                    <a:moveTo>
                      <a:pt x="11031484" y="59690"/>
                    </a:moveTo>
                    <a:cubicBezTo>
                      <a:pt x="11067044" y="59690"/>
                      <a:pt x="11096254" y="88900"/>
                      <a:pt x="11096254" y="124460"/>
                    </a:cubicBezTo>
                    <a:lnTo>
                      <a:pt x="11096254" y="5463735"/>
                    </a:lnTo>
                    <a:cubicBezTo>
                      <a:pt x="11096254" y="5499295"/>
                      <a:pt x="11067044" y="5528505"/>
                      <a:pt x="11031484" y="5528505"/>
                    </a:cubicBezTo>
                    <a:lnTo>
                      <a:pt x="124460" y="5528505"/>
                    </a:lnTo>
                    <a:cubicBezTo>
                      <a:pt x="88900" y="5528505"/>
                      <a:pt x="59690" y="5499295"/>
                      <a:pt x="59690" y="5463735"/>
                    </a:cubicBezTo>
                    <a:lnTo>
                      <a:pt x="59690" y="124460"/>
                    </a:lnTo>
                    <a:cubicBezTo>
                      <a:pt x="59690" y="88900"/>
                      <a:pt x="88900" y="59690"/>
                      <a:pt x="124460" y="59690"/>
                    </a:cubicBezTo>
                    <a:lnTo>
                      <a:pt x="11031484" y="59690"/>
                    </a:lnTo>
                    <a:moveTo>
                      <a:pt x="11031484" y="0"/>
                    </a:moveTo>
                    <a:lnTo>
                      <a:pt x="124460" y="0"/>
                    </a:lnTo>
                    <a:cubicBezTo>
                      <a:pt x="55880" y="0"/>
                      <a:pt x="0" y="55880"/>
                      <a:pt x="0" y="124460"/>
                    </a:cubicBezTo>
                    <a:lnTo>
                      <a:pt x="0" y="5463735"/>
                    </a:lnTo>
                    <a:cubicBezTo>
                      <a:pt x="0" y="5532315"/>
                      <a:pt x="55880" y="5588195"/>
                      <a:pt x="124460" y="5588195"/>
                    </a:cubicBezTo>
                    <a:lnTo>
                      <a:pt x="11031484" y="5588195"/>
                    </a:lnTo>
                    <a:cubicBezTo>
                      <a:pt x="11100064" y="5588195"/>
                      <a:pt x="11155945" y="5532315"/>
                      <a:pt x="11155945" y="5463735"/>
                    </a:cubicBezTo>
                    <a:lnTo>
                      <a:pt x="11155945" y="124460"/>
                    </a:lnTo>
                    <a:cubicBezTo>
                      <a:pt x="11155945" y="55880"/>
                      <a:pt x="11100064" y="0"/>
                      <a:pt x="11031484" y="0"/>
                    </a:cubicBezTo>
                    <a:close/>
                  </a:path>
                </a:pathLst>
              </a:custGeom>
              <a:solidFill>
                <a:srgbClr val="191919"/>
              </a:solidFill>
            </p:spPr>
          </p:sp>
        </p:grpSp>
        <p:sp>
          <p:nvSpPr>
            <p:cNvPr name="TextBox 26" id="26"/>
            <p:cNvSpPr txBox="true"/>
            <p:nvPr/>
          </p:nvSpPr>
          <p:spPr>
            <a:xfrm rot="0">
              <a:off x="827205" y="1603229"/>
              <a:ext cx="7875577" cy="3379047"/>
            </a:xfrm>
            <a:prstGeom prst="rect">
              <a:avLst/>
            </a:prstGeom>
          </p:spPr>
          <p:txBody>
            <a:bodyPr anchor="t" rtlCol="false" tIns="0" lIns="0" bIns="0" rIns="0">
              <a:spAutoFit/>
            </a:bodyPr>
            <a:lstStyle/>
            <a:p>
              <a:pPr algn="l">
                <a:lnSpc>
                  <a:spcPts val="2860"/>
                </a:lnSpc>
              </a:pPr>
              <a:r>
                <a:rPr lang="en-US" sz="2200">
                  <a:solidFill>
                    <a:srgbClr val="003D75"/>
                  </a:solidFill>
                  <a:latin typeface="Poppins 1"/>
                  <a:ea typeface="Poppins 1"/>
                  <a:cs typeface="Poppins 1"/>
                  <a:sym typeface="Poppins 1"/>
                </a:rPr>
                <a:t>We put together a very strong proposal for an $800K grant from the James S McDonnell Foundation. In short, this would be a pilot program that combines our financial education with initial seed funding to help our clients open and maintain investment accounts.</a:t>
              </a:r>
            </a:p>
          </p:txBody>
        </p:sp>
        <p:grpSp>
          <p:nvGrpSpPr>
            <p:cNvPr name="Group 27" id="27"/>
            <p:cNvGrpSpPr/>
            <p:nvPr/>
          </p:nvGrpSpPr>
          <p:grpSpPr>
            <a:xfrm rot="0">
              <a:off x="2649494" y="0"/>
              <a:ext cx="4230999" cy="1434288"/>
              <a:chOff x="0" y="0"/>
              <a:chExt cx="1624265" cy="550618"/>
            </a:xfrm>
          </p:grpSpPr>
          <p:sp>
            <p:nvSpPr>
              <p:cNvPr name="Freeform 28" id="28"/>
              <p:cNvSpPr/>
              <p:nvPr/>
            </p:nvSpPr>
            <p:spPr>
              <a:xfrm flipH="false" flipV="false" rot="0">
                <a:off x="92710" y="106680"/>
                <a:ext cx="1520125" cy="431238"/>
              </a:xfrm>
              <a:custGeom>
                <a:avLst/>
                <a:gdLst/>
                <a:ahLst/>
                <a:cxnLst/>
                <a:rect r="r" b="b" t="t" l="l"/>
                <a:pathLst>
                  <a:path h="431238" w="1520125">
                    <a:moveTo>
                      <a:pt x="1493455" y="242008"/>
                    </a:moveTo>
                    <a:cubicBezTo>
                      <a:pt x="1493455" y="329638"/>
                      <a:pt x="1417255" y="400758"/>
                      <a:pt x="1335975" y="400758"/>
                    </a:cubicBezTo>
                    <a:lnTo>
                      <a:pt x="66040" y="400758"/>
                    </a:lnTo>
                    <a:cubicBezTo>
                      <a:pt x="43180" y="400758"/>
                      <a:pt x="20320" y="395678"/>
                      <a:pt x="0" y="386788"/>
                    </a:cubicBezTo>
                    <a:cubicBezTo>
                      <a:pt x="26670" y="414728"/>
                      <a:pt x="63500" y="431238"/>
                      <a:pt x="103816" y="431238"/>
                    </a:cubicBezTo>
                    <a:lnTo>
                      <a:pt x="1374075" y="431238"/>
                    </a:lnTo>
                    <a:cubicBezTo>
                      <a:pt x="1454085" y="431238"/>
                      <a:pt x="1520125" y="365198"/>
                      <a:pt x="1520125" y="285188"/>
                    </a:cubicBezTo>
                    <a:lnTo>
                      <a:pt x="1520125" y="95250"/>
                    </a:lnTo>
                    <a:cubicBezTo>
                      <a:pt x="1520125" y="58420"/>
                      <a:pt x="1506155" y="25400"/>
                      <a:pt x="1484565" y="0"/>
                    </a:cubicBezTo>
                    <a:cubicBezTo>
                      <a:pt x="1490915" y="16510"/>
                      <a:pt x="1493455" y="34290"/>
                      <a:pt x="1493455" y="52070"/>
                    </a:cubicBezTo>
                    <a:lnTo>
                      <a:pt x="1493455" y="242008"/>
                    </a:lnTo>
                    <a:close/>
                  </a:path>
                </a:pathLst>
              </a:custGeom>
              <a:solidFill>
                <a:srgbClr val="191919"/>
              </a:solidFill>
            </p:spPr>
          </p:sp>
          <p:sp>
            <p:nvSpPr>
              <p:cNvPr name="Freeform 29" id="29"/>
              <p:cNvSpPr/>
              <p:nvPr/>
            </p:nvSpPr>
            <p:spPr>
              <a:xfrm flipH="false" flipV="false" rot="0">
                <a:off x="12700" y="12700"/>
                <a:ext cx="1559495" cy="482038"/>
              </a:xfrm>
              <a:custGeom>
                <a:avLst/>
                <a:gdLst/>
                <a:ahLst/>
                <a:cxnLst/>
                <a:rect r="r" b="b" t="t" l="l"/>
                <a:pathLst>
                  <a:path h="482038" w="1559495">
                    <a:moveTo>
                      <a:pt x="146050" y="482038"/>
                    </a:moveTo>
                    <a:lnTo>
                      <a:pt x="1413445" y="482038"/>
                    </a:lnTo>
                    <a:cubicBezTo>
                      <a:pt x="1493455" y="482038"/>
                      <a:pt x="1559495" y="415998"/>
                      <a:pt x="1559495" y="335988"/>
                    </a:cubicBezTo>
                    <a:lnTo>
                      <a:pt x="1559495" y="146050"/>
                    </a:lnTo>
                    <a:cubicBezTo>
                      <a:pt x="1559495" y="66040"/>
                      <a:pt x="1493455" y="0"/>
                      <a:pt x="1413445" y="0"/>
                    </a:cubicBezTo>
                    <a:lnTo>
                      <a:pt x="146050" y="0"/>
                    </a:lnTo>
                    <a:cubicBezTo>
                      <a:pt x="66040" y="0"/>
                      <a:pt x="0" y="66040"/>
                      <a:pt x="0" y="146050"/>
                    </a:cubicBezTo>
                    <a:lnTo>
                      <a:pt x="0" y="335988"/>
                    </a:lnTo>
                    <a:cubicBezTo>
                      <a:pt x="0" y="417268"/>
                      <a:pt x="66040" y="482038"/>
                      <a:pt x="146050" y="482038"/>
                    </a:cubicBezTo>
                    <a:close/>
                  </a:path>
                </a:pathLst>
              </a:custGeom>
              <a:solidFill>
                <a:srgbClr val="5C2D91"/>
              </a:solidFill>
            </p:spPr>
          </p:sp>
          <p:sp>
            <p:nvSpPr>
              <p:cNvPr name="Freeform 30" id="30"/>
              <p:cNvSpPr/>
              <p:nvPr/>
            </p:nvSpPr>
            <p:spPr>
              <a:xfrm flipH="false" flipV="false" rot="0">
                <a:off x="0" y="0"/>
                <a:ext cx="1624265" cy="550618"/>
              </a:xfrm>
              <a:custGeom>
                <a:avLst/>
                <a:gdLst/>
                <a:ahLst/>
                <a:cxnLst/>
                <a:rect r="r" b="b" t="t" l="l"/>
                <a:pathLst>
                  <a:path h="550618" w="1624265">
                    <a:moveTo>
                      <a:pt x="1560765" y="74930"/>
                    </a:moveTo>
                    <a:cubicBezTo>
                      <a:pt x="1532825" y="30480"/>
                      <a:pt x="1483295" y="0"/>
                      <a:pt x="1426145" y="0"/>
                    </a:cubicBezTo>
                    <a:lnTo>
                      <a:pt x="158750" y="0"/>
                    </a:lnTo>
                    <a:cubicBezTo>
                      <a:pt x="71120" y="0"/>
                      <a:pt x="0" y="71120"/>
                      <a:pt x="0" y="158750"/>
                    </a:cubicBezTo>
                    <a:lnTo>
                      <a:pt x="0" y="348688"/>
                    </a:lnTo>
                    <a:cubicBezTo>
                      <a:pt x="0" y="400758"/>
                      <a:pt x="25400" y="446478"/>
                      <a:pt x="63500" y="475688"/>
                    </a:cubicBezTo>
                    <a:cubicBezTo>
                      <a:pt x="91440" y="520138"/>
                      <a:pt x="140970" y="550618"/>
                      <a:pt x="197745" y="550618"/>
                    </a:cubicBezTo>
                    <a:lnTo>
                      <a:pt x="1465515" y="550618"/>
                    </a:lnTo>
                    <a:cubicBezTo>
                      <a:pt x="1553145" y="550618"/>
                      <a:pt x="1624265" y="479498"/>
                      <a:pt x="1624265" y="391868"/>
                    </a:cubicBezTo>
                    <a:lnTo>
                      <a:pt x="1624265" y="201930"/>
                    </a:lnTo>
                    <a:cubicBezTo>
                      <a:pt x="1624265" y="149860"/>
                      <a:pt x="1598865" y="104140"/>
                      <a:pt x="1560765" y="74930"/>
                    </a:cubicBezTo>
                    <a:close/>
                    <a:moveTo>
                      <a:pt x="12700" y="348688"/>
                    </a:moveTo>
                    <a:lnTo>
                      <a:pt x="12700" y="158750"/>
                    </a:lnTo>
                    <a:cubicBezTo>
                      <a:pt x="12700" y="78740"/>
                      <a:pt x="78740" y="12700"/>
                      <a:pt x="158750" y="12700"/>
                    </a:cubicBezTo>
                    <a:lnTo>
                      <a:pt x="1426145" y="12700"/>
                    </a:lnTo>
                    <a:cubicBezTo>
                      <a:pt x="1506155" y="12700"/>
                      <a:pt x="1572195" y="78740"/>
                      <a:pt x="1572195" y="158750"/>
                    </a:cubicBezTo>
                    <a:lnTo>
                      <a:pt x="1572195" y="348688"/>
                    </a:lnTo>
                    <a:cubicBezTo>
                      <a:pt x="1572195" y="428698"/>
                      <a:pt x="1506155" y="494738"/>
                      <a:pt x="1426145" y="494738"/>
                    </a:cubicBezTo>
                    <a:lnTo>
                      <a:pt x="158750" y="494738"/>
                    </a:lnTo>
                    <a:cubicBezTo>
                      <a:pt x="78740" y="494738"/>
                      <a:pt x="12700" y="429968"/>
                      <a:pt x="12700" y="348688"/>
                    </a:cubicBezTo>
                    <a:close/>
                    <a:moveTo>
                      <a:pt x="1612835" y="391868"/>
                    </a:moveTo>
                    <a:cubicBezTo>
                      <a:pt x="1612835" y="471878"/>
                      <a:pt x="1545525" y="537918"/>
                      <a:pt x="1465515" y="537918"/>
                    </a:cubicBezTo>
                    <a:lnTo>
                      <a:pt x="197745" y="537918"/>
                    </a:lnTo>
                    <a:cubicBezTo>
                      <a:pt x="157480" y="537918"/>
                      <a:pt x="120650" y="521408"/>
                      <a:pt x="93980" y="493468"/>
                    </a:cubicBezTo>
                    <a:cubicBezTo>
                      <a:pt x="114300" y="502358"/>
                      <a:pt x="135890" y="507438"/>
                      <a:pt x="160020" y="507438"/>
                    </a:cubicBezTo>
                    <a:lnTo>
                      <a:pt x="1427415" y="507438"/>
                    </a:lnTo>
                    <a:cubicBezTo>
                      <a:pt x="1515045" y="507438"/>
                      <a:pt x="1586165" y="436318"/>
                      <a:pt x="1586165" y="348688"/>
                    </a:cubicBezTo>
                    <a:lnTo>
                      <a:pt x="1586165" y="158750"/>
                    </a:lnTo>
                    <a:cubicBezTo>
                      <a:pt x="1586165" y="140970"/>
                      <a:pt x="1582355" y="123190"/>
                      <a:pt x="1577275" y="106680"/>
                    </a:cubicBezTo>
                    <a:cubicBezTo>
                      <a:pt x="1598865" y="132080"/>
                      <a:pt x="1612835" y="165100"/>
                      <a:pt x="1612835" y="201930"/>
                    </a:cubicBezTo>
                    <a:lnTo>
                      <a:pt x="1612835" y="391868"/>
                    </a:lnTo>
                    <a:close/>
                  </a:path>
                </a:pathLst>
              </a:custGeom>
              <a:solidFill>
                <a:srgbClr val="191919"/>
              </a:solidFill>
            </p:spPr>
          </p:sp>
        </p:grpSp>
        <p:sp>
          <p:nvSpPr>
            <p:cNvPr name="TextBox 31" id="31"/>
            <p:cNvSpPr txBox="true"/>
            <p:nvPr/>
          </p:nvSpPr>
          <p:spPr>
            <a:xfrm rot="0">
              <a:off x="3130700" y="414298"/>
              <a:ext cx="3268587" cy="539615"/>
            </a:xfrm>
            <a:prstGeom prst="rect">
              <a:avLst/>
            </a:prstGeom>
          </p:spPr>
          <p:txBody>
            <a:bodyPr anchor="t" rtlCol="false" tIns="0" lIns="0" bIns="0" rIns="0">
              <a:spAutoFit/>
            </a:bodyPr>
            <a:lstStyle/>
            <a:p>
              <a:pPr algn="ctr">
                <a:lnSpc>
                  <a:spcPts val="2996"/>
                </a:lnSpc>
              </a:pPr>
              <a:r>
                <a:rPr lang="en-US" sz="2996">
                  <a:solidFill>
                    <a:srgbClr val="FFFFFF"/>
                  </a:solidFill>
                  <a:latin typeface="Oswald"/>
                  <a:ea typeface="Oswald"/>
                  <a:cs typeface="Oswald"/>
                  <a:sym typeface="Oswald"/>
                </a:rPr>
                <a:t>JSMF GRANT</a:t>
              </a:r>
            </a:p>
          </p:txBody>
        </p:sp>
      </p:grpSp>
    </p:spTree>
  </p:cSld>
  <p:clrMapOvr>
    <a:masterClrMapping/>
  </p:clrMapOvr>
</p:sld>
</file>

<file path=ppt/slides/slide9.xml><?xml version="1.0" encoding="utf-8"?>
<p:sld xmlns:p="http://schemas.openxmlformats.org/presentationml/2006/main" xmlns:a="http://schemas.openxmlformats.org/drawingml/2006/main">
  <p:cSld>
    <p:bg>
      <p:bgPr>
        <a:solidFill>
          <a:srgbClr val="CCD8E4"/>
        </a:solidFill>
      </p:bgPr>
    </p:bg>
    <p:spTree>
      <p:nvGrpSpPr>
        <p:cNvPr id="1" name=""/>
        <p:cNvGrpSpPr/>
        <p:nvPr/>
      </p:nvGrpSpPr>
      <p:grpSpPr>
        <a:xfrm>
          <a:off x="0" y="0"/>
          <a:ext cx="0" cy="0"/>
          <a:chOff x="0" y="0"/>
          <a:chExt cx="0" cy="0"/>
        </a:xfrm>
      </p:grpSpPr>
      <p:grpSp>
        <p:nvGrpSpPr>
          <p:cNvPr name="Group 2" id="2"/>
          <p:cNvGrpSpPr/>
          <p:nvPr/>
        </p:nvGrpSpPr>
        <p:grpSpPr>
          <a:xfrm rot="0">
            <a:off x="10596546" y="3746919"/>
            <a:ext cx="6662754" cy="1356896"/>
            <a:chOff x="0" y="0"/>
            <a:chExt cx="8883672" cy="1809195"/>
          </a:xfrm>
        </p:grpSpPr>
        <p:grpSp>
          <p:nvGrpSpPr>
            <p:cNvPr name="Group 3" id="3"/>
            <p:cNvGrpSpPr/>
            <p:nvPr/>
          </p:nvGrpSpPr>
          <p:grpSpPr>
            <a:xfrm rot="0">
              <a:off x="0" y="0"/>
              <a:ext cx="8883672" cy="1809195"/>
              <a:chOff x="0" y="0"/>
              <a:chExt cx="2905409" cy="591698"/>
            </a:xfrm>
          </p:grpSpPr>
          <p:sp>
            <p:nvSpPr>
              <p:cNvPr name="Freeform 4" id="4"/>
              <p:cNvSpPr/>
              <p:nvPr/>
            </p:nvSpPr>
            <p:spPr>
              <a:xfrm flipH="false" flipV="false" rot="0">
                <a:off x="0" y="0"/>
                <a:ext cx="2905409" cy="591698"/>
              </a:xfrm>
              <a:custGeom>
                <a:avLst/>
                <a:gdLst/>
                <a:ahLst/>
                <a:cxnLst/>
                <a:rect r="r" b="b" t="t" l="l"/>
                <a:pathLst>
                  <a:path h="591698" w="2905409">
                    <a:moveTo>
                      <a:pt x="51824" y="0"/>
                    </a:moveTo>
                    <a:lnTo>
                      <a:pt x="2853585" y="0"/>
                    </a:lnTo>
                    <a:cubicBezTo>
                      <a:pt x="2882207" y="0"/>
                      <a:pt x="2905409" y="23203"/>
                      <a:pt x="2905409" y="51824"/>
                    </a:cubicBezTo>
                    <a:lnTo>
                      <a:pt x="2905409" y="539874"/>
                    </a:lnTo>
                    <a:cubicBezTo>
                      <a:pt x="2905409" y="568495"/>
                      <a:pt x="2882207" y="591698"/>
                      <a:pt x="2853585" y="591698"/>
                    </a:cubicBezTo>
                    <a:lnTo>
                      <a:pt x="51824" y="591698"/>
                    </a:lnTo>
                    <a:cubicBezTo>
                      <a:pt x="23203" y="591698"/>
                      <a:pt x="0" y="568495"/>
                      <a:pt x="0" y="539874"/>
                    </a:cubicBezTo>
                    <a:lnTo>
                      <a:pt x="0" y="51824"/>
                    </a:lnTo>
                    <a:cubicBezTo>
                      <a:pt x="0" y="23203"/>
                      <a:pt x="23203" y="0"/>
                      <a:pt x="51824" y="0"/>
                    </a:cubicBezTo>
                    <a:close/>
                  </a:path>
                </a:pathLst>
              </a:custGeom>
              <a:solidFill>
                <a:srgbClr val="FFFFFF"/>
              </a:solidFill>
              <a:ln w="28575" cap="rnd">
                <a:solidFill>
                  <a:srgbClr val="000000"/>
                </a:solidFill>
                <a:prstDash val="solid"/>
                <a:round/>
              </a:ln>
            </p:spPr>
          </p:sp>
          <p:sp>
            <p:nvSpPr>
              <p:cNvPr name="TextBox 5" id="5"/>
              <p:cNvSpPr txBox="true"/>
              <p:nvPr/>
            </p:nvSpPr>
            <p:spPr>
              <a:xfrm>
                <a:off x="0" y="28575"/>
                <a:ext cx="2905409" cy="563123"/>
              </a:xfrm>
              <a:prstGeom prst="rect">
                <a:avLst/>
              </a:prstGeom>
            </p:spPr>
            <p:txBody>
              <a:bodyPr anchor="ctr" rtlCol="false" tIns="50800" lIns="50800" bIns="50800" rIns="50800"/>
              <a:lstStyle/>
              <a:p>
                <a:pPr algn="ctr">
                  <a:lnSpc>
                    <a:spcPts val="2300"/>
                  </a:lnSpc>
                </a:pPr>
              </a:p>
            </p:txBody>
          </p:sp>
        </p:grpSp>
        <p:sp>
          <p:nvSpPr>
            <p:cNvPr name="TextBox 6" id="6"/>
            <p:cNvSpPr txBox="true"/>
            <p:nvPr/>
          </p:nvSpPr>
          <p:spPr>
            <a:xfrm rot="0">
              <a:off x="590475" y="583454"/>
              <a:ext cx="7702723" cy="623237"/>
            </a:xfrm>
            <a:prstGeom prst="rect">
              <a:avLst/>
            </a:prstGeom>
          </p:spPr>
          <p:txBody>
            <a:bodyPr anchor="t" rtlCol="false" tIns="0" lIns="0" bIns="0" rIns="0">
              <a:spAutoFit/>
            </a:bodyPr>
            <a:lstStyle/>
            <a:p>
              <a:pPr algn="ctr" marL="0" indent="0" lvl="0">
                <a:lnSpc>
                  <a:spcPts val="3568"/>
                </a:lnSpc>
                <a:spcBef>
                  <a:spcPct val="0"/>
                </a:spcBef>
              </a:pPr>
              <a:r>
                <a:rPr lang="en-US" sz="2973">
                  <a:solidFill>
                    <a:srgbClr val="5C2D91"/>
                  </a:solidFill>
                  <a:latin typeface="Poppins 1"/>
                  <a:ea typeface="Poppins 1"/>
                  <a:cs typeface="Poppins 1"/>
                  <a:sym typeface="Poppins 1"/>
                </a:rPr>
                <a:t>Day of Giving 2025</a:t>
              </a:r>
            </a:p>
          </p:txBody>
        </p:sp>
      </p:grpSp>
      <p:sp>
        <p:nvSpPr>
          <p:cNvPr name="TextBox 7" id="7"/>
          <p:cNvSpPr txBox="true"/>
          <p:nvPr/>
        </p:nvSpPr>
        <p:spPr>
          <a:xfrm rot="0">
            <a:off x="3067124" y="876300"/>
            <a:ext cx="12153751" cy="1441456"/>
          </a:xfrm>
          <a:prstGeom prst="rect">
            <a:avLst/>
          </a:prstGeom>
        </p:spPr>
        <p:txBody>
          <a:bodyPr anchor="t" rtlCol="false" tIns="0" lIns="0" bIns="0" rIns="0">
            <a:spAutoFit/>
          </a:bodyPr>
          <a:lstStyle/>
          <a:p>
            <a:pPr algn="ctr">
              <a:lnSpc>
                <a:spcPts val="11899"/>
              </a:lnSpc>
            </a:pPr>
            <a:r>
              <a:rPr lang="en-US" sz="8499" spc="424">
                <a:solidFill>
                  <a:srgbClr val="003D75"/>
                </a:solidFill>
                <a:latin typeface="Oswald"/>
                <a:ea typeface="Oswald"/>
                <a:cs typeface="Oswald"/>
                <a:sym typeface="Oswald"/>
              </a:rPr>
              <a:t>WHAT WE NEED HELP WITH:</a:t>
            </a:r>
          </a:p>
        </p:txBody>
      </p:sp>
      <p:grpSp>
        <p:nvGrpSpPr>
          <p:cNvPr name="Group 8" id="8"/>
          <p:cNvGrpSpPr/>
          <p:nvPr/>
        </p:nvGrpSpPr>
        <p:grpSpPr>
          <a:xfrm rot="0">
            <a:off x="10596546" y="5187511"/>
            <a:ext cx="6662754" cy="1352569"/>
            <a:chOff x="0" y="0"/>
            <a:chExt cx="8883672" cy="1803426"/>
          </a:xfrm>
        </p:grpSpPr>
        <p:grpSp>
          <p:nvGrpSpPr>
            <p:cNvPr name="Group 9" id="9"/>
            <p:cNvGrpSpPr/>
            <p:nvPr/>
          </p:nvGrpSpPr>
          <p:grpSpPr>
            <a:xfrm rot="0">
              <a:off x="0" y="0"/>
              <a:ext cx="8883672" cy="1803426"/>
              <a:chOff x="0" y="0"/>
              <a:chExt cx="2905409" cy="589811"/>
            </a:xfrm>
          </p:grpSpPr>
          <p:sp>
            <p:nvSpPr>
              <p:cNvPr name="Freeform 10" id="10"/>
              <p:cNvSpPr/>
              <p:nvPr/>
            </p:nvSpPr>
            <p:spPr>
              <a:xfrm flipH="false" flipV="false" rot="0">
                <a:off x="0" y="0"/>
                <a:ext cx="2905409" cy="589811"/>
              </a:xfrm>
              <a:custGeom>
                <a:avLst/>
                <a:gdLst/>
                <a:ahLst/>
                <a:cxnLst/>
                <a:rect r="r" b="b" t="t" l="l"/>
                <a:pathLst>
                  <a:path h="589811" w="2905409">
                    <a:moveTo>
                      <a:pt x="51824" y="0"/>
                    </a:moveTo>
                    <a:lnTo>
                      <a:pt x="2853585" y="0"/>
                    </a:lnTo>
                    <a:cubicBezTo>
                      <a:pt x="2882207" y="0"/>
                      <a:pt x="2905409" y="23203"/>
                      <a:pt x="2905409" y="51824"/>
                    </a:cubicBezTo>
                    <a:lnTo>
                      <a:pt x="2905409" y="537987"/>
                    </a:lnTo>
                    <a:cubicBezTo>
                      <a:pt x="2905409" y="566609"/>
                      <a:pt x="2882207" y="589811"/>
                      <a:pt x="2853585" y="589811"/>
                    </a:cubicBezTo>
                    <a:lnTo>
                      <a:pt x="51824" y="589811"/>
                    </a:lnTo>
                    <a:cubicBezTo>
                      <a:pt x="23203" y="589811"/>
                      <a:pt x="0" y="566609"/>
                      <a:pt x="0" y="537987"/>
                    </a:cubicBezTo>
                    <a:lnTo>
                      <a:pt x="0" y="51824"/>
                    </a:lnTo>
                    <a:cubicBezTo>
                      <a:pt x="0" y="23203"/>
                      <a:pt x="23203" y="0"/>
                      <a:pt x="51824" y="0"/>
                    </a:cubicBezTo>
                    <a:close/>
                  </a:path>
                </a:pathLst>
              </a:custGeom>
              <a:solidFill>
                <a:srgbClr val="FFFFFF"/>
              </a:solidFill>
              <a:ln w="28575" cap="rnd">
                <a:solidFill>
                  <a:srgbClr val="000000"/>
                </a:solidFill>
                <a:prstDash val="solid"/>
                <a:round/>
              </a:ln>
            </p:spPr>
          </p:sp>
          <p:sp>
            <p:nvSpPr>
              <p:cNvPr name="TextBox 11" id="11"/>
              <p:cNvSpPr txBox="true"/>
              <p:nvPr/>
            </p:nvSpPr>
            <p:spPr>
              <a:xfrm>
                <a:off x="0" y="28575"/>
                <a:ext cx="2905409" cy="561236"/>
              </a:xfrm>
              <a:prstGeom prst="rect">
                <a:avLst/>
              </a:prstGeom>
            </p:spPr>
            <p:txBody>
              <a:bodyPr anchor="ctr" rtlCol="false" tIns="50800" lIns="50800" bIns="50800" rIns="50800"/>
              <a:lstStyle/>
              <a:p>
                <a:pPr algn="ctr">
                  <a:lnSpc>
                    <a:spcPts val="2300"/>
                  </a:lnSpc>
                </a:pPr>
              </a:p>
            </p:txBody>
          </p:sp>
        </p:grpSp>
        <p:sp>
          <p:nvSpPr>
            <p:cNvPr name="TextBox 12" id="12"/>
            <p:cNvSpPr txBox="true"/>
            <p:nvPr/>
          </p:nvSpPr>
          <p:spPr>
            <a:xfrm rot="0">
              <a:off x="590475" y="580569"/>
              <a:ext cx="7702723" cy="623237"/>
            </a:xfrm>
            <a:prstGeom prst="rect">
              <a:avLst/>
            </a:prstGeom>
          </p:spPr>
          <p:txBody>
            <a:bodyPr anchor="t" rtlCol="false" tIns="0" lIns="0" bIns="0" rIns="0">
              <a:spAutoFit/>
            </a:bodyPr>
            <a:lstStyle/>
            <a:p>
              <a:pPr algn="ctr" marL="0" indent="0" lvl="0">
                <a:lnSpc>
                  <a:spcPts val="3568"/>
                </a:lnSpc>
                <a:spcBef>
                  <a:spcPct val="0"/>
                </a:spcBef>
              </a:pPr>
              <a:r>
                <a:rPr lang="en-US" sz="2973">
                  <a:solidFill>
                    <a:srgbClr val="5C2D91"/>
                  </a:solidFill>
                  <a:latin typeface="Poppins 1"/>
                  <a:ea typeface="Poppins 1"/>
                  <a:cs typeface="Poppins 1"/>
                  <a:sym typeface="Poppins 1"/>
                </a:rPr>
                <a:t>Funder Outreach Assistance</a:t>
              </a:r>
            </a:p>
          </p:txBody>
        </p:sp>
      </p:grpSp>
      <p:grpSp>
        <p:nvGrpSpPr>
          <p:cNvPr name="Group 13" id="13"/>
          <p:cNvGrpSpPr/>
          <p:nvPr/>
        </p:nvGrpSpPr>
        <p:grpSpPr>
          <a:xfrm rot="0">
            <a:off x="1028700" y="4160320"/>
            <a:ext cx="9295315" cy="1886991"/>
            <a:chOff x="0" y="0"/>
            <a:chExt cx="12393753" cy="2515988"/>
          </a:xfrm>
        </p:grpSpPr>
        <p:grpSp>
          <p:nvGrpSpPr>
            <p:cNvPr name="Group 14" id="14"/>
            <p:cNvGrpSpPr/>
            <p:nvPr/>
          </p:nvGrpSpPr>
          <p:grpSpPr>
            <a:xfrm rot="0">
              <a:off x="0" y="0"/>
              <a:ext cx="12393753" cy="2515988"/>
              <a:chOff x="0" y="0"/>
              <a:chExt cx="2905409" cy="589811"/>
            </a:xfrm>
          </p:grpSpPr>
          <p:sp>
            <p:nvSpPr>
              <p:cNvPr name="Freeform 15" id="15"/>
              <p:cNvSpPr/>
              <p:nvPr/>
            </p:nvSpPr>
            <p:spPr>
              <a:xfrm flipH="false" flipV="false" rot="0">
                <a:off x="0" y="0"/>
                <a:ext cx="2905409" cy="589811"/>
              </a:xfrm>
              <a:custGeom>
                <a:avLst/>
                <a:gdLst/>
                <a:ahLst/>
                <a:cxnLst/>
                <a:rect r="r" b="b" t="t" l="l"/>
                <a:pathLst>
                  <a:path h="589811" w="2905409">
                    <a:moveTo>
                      <a:pt x="59477" y="0"/>
                    </a:moveTo>
                    <a:lnTo>
                      <a:pt x="2845932" y="0"/>
                    </a:lnTo>
                    <a:cubicBezTo>
                      <a:pt x="2878781" y="0"/>
                      <a:pt x="2905409" y="26629"/>
                      <a:pt x="2905409" y="59477"/>
                    </a:cubicBezTo>
                    <a:lnTo>
                      <a:pt x="2905409" y="530334"/>
                    </a:lnTo>
                    <a:cubicBezTo>
                      <a:pt x="2905409" y="546109"/>
                      <a:pt x="2899143" y="561237"/>
                      <a:pt x="2887989" y="572391"/>
                    </a:cubicBezTo>
                    <a:cubicBezTo>
                      <a:pt x="2876835" y="583545"/>
                      <a:pt x="2861707" y="589811"/>
                      <a:pt x="2845932" y="589811"/>
                    </a:cubicBezTo>
                    <a:lnTo>
                      <a:pt x="59477" y="589811"/>
                    </a:lnTo>
                    <a:cubicBezTo>
                      <a:pt x="26629" y="589811"/>
                      <a:pt x="0" y="563183"/>
                      <a:pt x="0" y="530334"/>
                    </a:cubicBezTo>
                    <a:lnTo>
                      <a:pt x="0" y="59477"/>
                    </a:lnTo>
                    <a:cubicBezTo>
                      <a:pt x="0" y="26629"/>
                      <a:pt x="26629" y="0"/>
                      <a:pt x="59477" y="0"/>
                    </a:cubicBezTo>
                    <a:close/>
                  </a:path>
                </a:pathLst>
              </a:custGeom>
              <a:solidFill>
                <a:srgbClr val="FFFFFF"/>
              </a:solidFill>
              <a:ln w="28575" cap="rnd">
                <a:solidFill>
                  <a:srgbClr val="000000"/>
                </a:solidFill>
                <a:prstDash val="solid"/>
                <a:round/>
              </a:ln>
            </p:spPr>
          </p:sp>
          <p:sp>
            <p:nvSpPr>
              <p:cNvPr name="TextBox 16" id="16"/>
              <p:cNvSpPr txBox="true"/>
              <p:nvPr/>
            </p:nvSpPr>
            <p:spPr>
              <a:xfrm>
                <a:off x="0" y="28575"/>
                <a:ext cx="2905409" cy="561236"/>
              </a:xfrm>
              <a:prstGeom prst="rect">
                <a:avLst/>
              </a:prstGeom>
            </p:spPr>
            <p:txBody>
              <a:bodyPr anchor="ctr" rtlCol="false" tIns="50800" lIns="50800" bIns="50800" rIns="50800"/>
              <a:lstStyle/>
              <a:p>
                <a:pPr algn="ctr">
                  <a:lnSpc>
                    <a:spcPts val="2300"/>
                  </a:lnSpc>
                </a:pPr>
              </a:p>
            </p:txBody>
          </p:sp>
        </p:grpSp>
        <p:sp>
          <p:nvSpPr>
            <p:cNvPr name="TextBox 17" id="17"/>
            <p:cNvSpPr txBox="true"/>
            <p:nvPr/>
          </p:nvSpPr>
          <p:spPr>
            <a:xfrm rot="0">
              <a:off x="823780" y="798439"/>
              <a:ext cx="10746192" cy="881010"/>
            </a:xfrm>
            <a:prstGeom prst="rect">
              <a:avLst/>
            </a:prstGeom>
          </p:spPr>
          <p:txBody>
            <a:bodyPr anchor="t" rtlCol="false" tIns="0" lIns="0" bIns="0" rIns="0">
              <a:spAutoFit/>
            </a:bodyPr>
            <a:lstStyle/>
            <a:p>
              <a:pPr algn="ctr" marL="0" indent="0" lvl="0">
                <a:lnSpc>
                  <a:spcPts val="4977"/>
                </a:lnSpc>
                <a:spcBef>
                  <a:spcPct val="0"/>
                </a:spcBef>
              </a:pPr>
              <a:r>
                <a:rPr lang="en-US" sz="4148">
                  <a:solidFill>
                    <a:srgbClr val="5C2D91"/>
                  </a:solidFill>
                  <a:latin typeface="Poppins 1"/>
                  <a:ea typeface="Poppins 1"/>
                  <a:cs typeface="Poppins 1"/>
                  <a:sym typeface="Poppins 1"/>
                </a:rPr>
                <a:t>Board Retreat Feedback</a:t>
              </a:r>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6BDE59D8262C44CB903B86E84155688" ma:contentTypeVersion="18" ma:contentTypeDescription="Create a new document." ma:contentTypeScope="" ma:versionID="ab0a43bb19528c41c2efff98944b272e">
  <xsd:schema xmlns:xsd="http://www.w3.org/2001/XMLSchema" xmlns:xs="http://www.w3.org/2001/XMLSchema" xmlns:p="http://schemas.microsoft.com/office/2006/metadata/properties" xmlns:ns2="a7a44b30-3045-4fa2-9ec5-dab52ee3f637" xmlns:ns3="4119112a-9b8f-4859-b694-ea4f4d5a7f4f" targetNamespace="http://schemas.microsoft.com/office/2006/metadata/properties" ma:root="true" ma:fieldsID="65f1be05b6aaad8c6516e718f4839a3a" ns2:_="" ns3:_="">
    <xsd:import namespace="a7a44b30-3045-4fa2-9ec5-dab52ee3f637"/>
    <xsd:import namespace="4119112a-9b8f-4859-b694-ea4f4d5a7f4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7a44b30-3045-4fa2-9ec5-dab52ee3f63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ae6d5a68-70fe-406e-bc19-628af3fee4a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119112a-9b8f-4859-b694-ea4f4d5a7f4f"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9fd83ead-0148-4ffb-8311-b487488b3865}" ma:internalName="TaxCatchAll" ma:showField="CatchAllData" ma:web="4119112a-9b8f-4859-b694-ea4f4d5a7f4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725E161-D947-4479-A9CD-CB086839888C}"/>
</file>

<file path=customXml/itemProps2.xml><?xml version="1.0" encoding="utf-8"?>
<ds:datastoreItem xmlns:ds="http://schemas.openxmlformats.org/officeDocument/2006/customXml" ds:itemID="{DEF8E3D5-8A17-4F3D-A3ED-7955AB737C7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DAGQkKNu6ag</dc:identifier>
  <dcterms:modified xsi:type="dcterms:W3CDTF">2011-08-01T06:04:30Z</dcterms:modified>
  <cp:revision>1</cp:revision>
  <dc:title>External Committee Updates - September 2024</dc:title>
</cp:coreProperties>
</file>